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346" r:id="rId2"/>
    <p:sldId id="347" r:id="rId3"/>
    <p:sldId id="324" r:id="rId4"/>
    <p:sldId id="325" r:id="rId5"/>
    <p:sldId id="321" r:id="rId6"/>
    <p:sldId id="287" r:id="rId7"/>
    <p:sldId id="323" r:id="rId8"/>
    <p:sldId id="337" r:id="rId9"/>
    <p:sldId id="288" r:id="rId10"/>
    <p:sldId id="322" r:id="rId11"/>
    <p:sldId id="291" r:id="rId12"/>
    <p:sldId id="342" r:id="rId13"/>
    <p:sldId id="343" r:id="rId14"/>
    <p:sldId id="292" r:id="rId15"/>
    <p:sldId id="294" r:id="rId16"/>
    <p:sldId id="328" r:id="rId17"/>
    <p:sldId id="330" r:id="rId18"/>
    <p:sldId id="338" r:id="rId19"/>
    <p:sldId id="339" r:id="rId20"/>
    <p:sldId id="340" r:id="rId21"/>
    <p:sldId id="341" r:id="rId22"/>
    <p:sldId id="333" r:id="rId23"/>
    <p:sldId id="293" r:id="rId24"/>
    <p:sldId id="336" r:id="rId25"/>
    <p:sldId id="335"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99"/>
    <a:srgbClr val="FFD9D9"/>
    <a:srgbClr val="FFFFCC"/>
    <a:srgbClr val="FFCCFF"/>
    <a:srgbClr val="FF99CC"/>
    <a:srgbClr val="66FF66"/>
    <a:srgbClr val="CCFFCC"/>
    <a:srgbClr val="FFCC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9" autoAdjust="0"/>
    <p:restoredTop sz="82633" autoAdjust="0"/>
  </p:normalViewPr>
  <p:slideViewPr>
    <p:cSldViewPr snapToGrid="0">
      <p:cViewPr varScale="1">
        <p:scale>
          <a:sx n="57" d="100"/>
          <a:sy n="57" d="100"/>
        </p:scale>
        <p:origin x="1422" y="42"/>
      </p:cViewPr>
      <p:guideLst/>
    </p:cSldViewPr>
  </p:slideViewPr>
  <p:notesTextViewPr>
    <p:cViewPr>
      <p:scale>
        <a:sx n="1" d="1"/>
        <a:sy n="1" d="1"/>
      </p:scale>
      <p:origin x="0" y="0"/>
    </p:cViewPr>
  </p:notesTextViewPr>
  <p:sorterViewPr>
    <p:cViewPr>
      <p:scale>
        <a:sx n="100" d="100"/>
        <a:sy n="100" d="100"/>
      </p:scale>
      <p:origin x="0" y="-5196"/>
    </p:cViewPr>
  </p:sorterViewPr>
  <p:notesViewPr>
    <p:cSldViewPr snapToGrid="0">
      <p:cViewPr varScale="1">
        <p:scale>
          <a:sx n="49" d="100"/>
          <a:sy n="49" d="100"/>
        </p:scale>
        <p:origin x="291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4646A7-25BD-4D93-877C-C919AF8CC36E}" type="doc">
      <dgm:prSet loTypeId="urn:microsoft.com/office/officeart/2005/8/layout/radial6" loCatId="cycle" qsTypeId="urn:microsoft.com/office/officeart/2005/8/quickstyle/simple5" qsCatId="simple" csTypeId="urn:microsoft.com/office/officeart/2005/8/colors/colorful4" csCatId="colorful" phldr="1"/>
      <dgm:spPr/>
      <dgm:t>
        <a:bodyPr/>
        <a:lstStyle/>
        <a:p>
          <a:endParaRPr kumimoji="1" lang="ja-JP" altLang="en-US"/>
        </a:p>
      </dgm:t>
    </dgm:pt>
    <dgm:pt modelId="{579A65B9-F52B-4BC2-9E48-9692B9F4727F}">
      <dgm:prSet phldrT="[テキスト]" custT="1"/>
      <dgm:spPr>
        <a:xfrm>
          <a:off x="2994749" y="-161721"/>
          <a:ext cx="3083756" cy="2216165"/>
        </a:xfrm>
        <a:prstGeom prst="ellipse">
          <a:avLst/>
        </a:prstGeom>
        <a:solidFill>
          <a:srgbClr val="FF9999"/>
        </a:solidFill>
        <a:ln>
          <a:noFill/>
        </a:ln>
        <a:effectLst>
          <a:outerShdw blurRad="57150" dist="19050" dir="5400000" algn="ctr" rotWithShape="0">
            <a:srgbClr val="000000">
              <a:alpha val="63000"/>
            </a:srgbClr>
          </a:outerShdw>
        </a:effectLst>
      </dgm:spPr>
      <dgm:t>
        <a:bodyPr/>
        <a:lstStyle/>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道徳科の評価って</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2800" u="heavy"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評価編</a:t>
          </a:r>
          <a:endParaRPr kumimoji="1" lang="ja-JP" altLang="en-US" sz="28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gm:t>
    </dgm:pt>
    <dgm:pt modelId="{3F25BF9E-22F1-49ED-AF5D-E8F91103A282}" type="parTrans" cxnId="{A3910F55-1653-4913-B62C-AB28207F5C8B}">
      <dgm:prSet/>
      <dgm:spPr/>
      <dgm:t>
        <a:bodyPr/>
        <a:lstStyle/>
        <a:p>
          <a:endParaRPr kumimoji="1" lang="ja-JP" altLang="en-US" sz="1600"/>
        </a:p>
      </dgm:t>
    </dgm:pt>
    <dgm:pt modelId="{43DB1006-74EA-4E66-AD88-C243C472408B}" type="sibTrans" cxnId="{A3910F55-1653-4913-B62C-AB28207F5C8B}">
      <dgm:prSet/>
      <dgm:spPr>
        <a:xfrm>
          <a:off x="1066467" y="429734"/>
          <a:ext cx="4300087" cy="4300087"/>
        </a:xfrm>
        <a:prstGeom prst="blockArc">
          <a:avLst>
            <a:gd name="adj1" fmla="val 18536694"/>
            <a:gd name="adj2" fmla="val 2817695"/>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dgm:spPr>
      <dgm:t>
        <a:bodyPr/>
        <a:lstStyle/>
        <a:p>
          <a:endParaRPr kumimoji="1" lang="ja-JP" altLang="en-US" sz="1600"/>
        </a:p>
      </dgm:t>
    </dgm:pt>
    <dgm:pt modelId="{6CD851D1-F95D-474D-AE29-BAE868DE460E}">
      <dgm:prSet phldrT="[テキスト]" custT="1"/>
      <dgm:spPr>
        <a:xfrm>
          <a:off x="3107981" y="3006709"/>
          <a:ext cx="3083756" cy="2216165"/>
        </a:xfrm>
        <a:prstGeom prst="ellipse">
          <a:avLst/>
        </a:prstGeom>
        <a:solidFill>
          <a:srgbClr val="99FF99"/>
        </a:solidFill>
        <a:ln>
          <a:noFill/>
        </a:ln>
        <a:effectLst>
          <a:outerShdw blurRad="57150" dist="19050" dir="5400000" algn="ctr" rotWithShape="0">
            <a:srgbClr val="000000">
              <a:alpha val="63000"/>
            </a:srgbClr>
          </a:outerShdw>
        </a:effectLst>
      </dgm:spPr>
      <dgm:t>
        <a:bodyPr/>
        <a:lstStyle/>
        <a:p>
          <a:r>
            <a:rPr kumimoji="1" lang="ja-JP" altLang="en-US" sz="1600" u="none" baseline="0" dirty="0">
              <a:solidFill>
                <a:sysClr val="windowText" lastClr="000000"/>
              </a:solidFill>
              <a:latin typeface="BIZ UDPゴシック" panose="020B0400000000000000" pitchFamily="50" charset="-128"/>
              <a:ea typeface="BIZ UDPゴシック" panose="020B0400000000000000" pitchFamily="50" charset="-128"/>
              <a:cs typeface="+mn-cs"/>
            </a:rPr>
            <a:t>道徳科の授業づくり</a:t>
          </a:r>
          <a:endParaRPr kumimoji="1" lang="en-US" altLang="ja-JP" sz="1600" u="none"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1800" u="none" baseline="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u="none"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24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授業づくり</a:t>
          </a:r>
          <a:r>
            <a:rPr kumimoji="1" lang="ja-JP" altLang="en-US" sz="2400" u="heavy"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編</a:t>
          </a:r>
          <a:endParaRPr kumimoji="1" lang="ja-JP" altLang="en-US" sz="24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gm:t>
    </dgm:pt>
    <dgm:pt modelId="{0BAF6C70-3225-42E4-86C7-DB077CE3EA8E}" type="parTrans" cxnId="{B3CE7363-6F64-4282-8828-76E96CC4C05A}">
      <dgm:prSet/>
      <dgm:spPr/>
      <dgm:t>
        <a:bodyPr/>
        <a:lstStyle/>
        <a:p>
          <a:endParaRPr kumimoji="1" lang="ja-JP" altLang="en-US" sz="1600"/>
        </a:p>
      </dgm:t>
    </dgm:pt>
    <dgm:pt modelId="{4CF6A269-5542-49B1-B5AF-724B6AC09835}" type="sibTrans" cxnId="{B3CE7363-6F64-4282-8828-76E96CC4C05A}">
      <dgm:prSet/>
      <dgm:spPr>
        <a:xfrm>
          <a:off x="1376763" y="190062"/>
          <a:ext cx="4300087" cy="4300087"/>
        </a:xfrm>
        <a:prstGeom prst="blockArc">
          <a:avLst>
            <a:gd name="adj1" fmla="val 3460419"/>
            <a:gd name="adj2" fmla="val 10036160"/>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dgm:spPr>
      <dgm:t>
        <a:bodyPr/>
        <a:lstStyle/>
        <a:p>
          <a:endParaRPr kumimoji="1" lang="ja-JP" altLang="en-US" sz="1600"/>
        </a:p>
      </dgm:t>
    </dgm:pt>
    <dgm:pt modelId="{D54BE9E1-E82B-484E-A33F-4546DE845558}">
      <dgm:prSet phldrT="[テキスト]" custT="1"/>
      <dgm:spPr>
        <a:xfrm>
          <a:off x="-63622" y="1694836"/>
          <a:ext cx="3083756" cy="2216165"/>
        </a:xfrm>
        <a:prstGeom prst="ellipse">
          <a:avLst/>
        </a:prstGeom>
        <a:solidFill>
          <a:srgbClr val="FFFF66"/>
        </a:solidFill>
        <a:ln>
          <a:noFill/>
        </a:ln>
        <a:effectLst>
          <a:outerShdw blurRad="57150" dist="19050" dir="5400000" algn="ctr" rotWithShape="0">
            <a:srgbClr val="000000">
              <a:alpha val="63000"/>
            </a:srgbClr>
          </a:outerShdw>
        </a:effectLst>
      </dgm:spPr>
      <dgm:t>
        <a:bodyPr/>
        <a:lstStyle/>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そもそも</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道徳科って何？</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2800" u="heavy"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理論編</a:t>
          </a:r>
          <a:endParaRPr kumimoji="1" lang="ja-JP" altLang="en-US" sz="28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gm:t>
    </dgm:pt>
    <dgm:pt modelId="{73002317-FD20-454A-98E9-A65D67818CB0}" type="parTrans" cxnId="{886085F0-344C-4138-BF8F-E98F02C3B7BB}">
      <dgm:prSet/>
      <dgm:spPr/>
      <dgm:t>
        <a:bodyPr/>
        <a:lstStyle/>
        <a:p>
          <a:endParaRPr kumimoji="1" lang="ja-JP" altLang="en-US" sz="1600"/>
        </a:p>
      </dgm:t>
    </dgm:pt>
    <dgm:pt modelId="{B4BDF078-2F99-46B1-AB68-EA8630F961A5}" type="sibTrans" cxnId="{886085F0-344C-4138-BF8F-E98F02C3B7BB}">
      <dgm:prSet/>
      <dgm:spPr>
        <a:xfrm>
          <a:off x="1428356" y="665156"/>
          <a:ext cx="4300087" cy="4300087"/>
        </a:xfrm>
        <a:prstGeom prst="blockArc">
          <a:avLst>
            <a:gd name="adj1" fmla="val 10820102"/>
            <a:gd name="adj2" fmla="val 17828759"/>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dgm:spPr>
      <dgm:t>
        <a:bodyPr/>
        <a:lstStyle/>
        <a:p>
          <a:endParaRPr kumimoji="1" lang="ja-JP" altLang="en-US" sz="1600"/>
        </a:p>
      </dgm:t>
    </dgm:pt>
    <dgm:pt modelId="{979A118C-5285-4490-A5CA-69BA5EE0D5D5}">
      <dgm:prSet phldrT="[テキスト]" custT="1"/>
      <dgm:spPr>
        <a:xfrm>
          <a:off x="2424220" y="1450780"/>
          <a:ext cx="2835073" cy="1978694"/>
        </a:xfrm>
        <a:prstGeom prst="ellipse">
          <a:avLst/>
        </a:prstGeom>
        <a:noFill/>
        <a:ln>
          <a:noFill/>
        </a:ln>
        <a:effectLst/>
      </dgm:spPr>
      <dgm:t>
        <a:bodyPr/>
        <a:lstStyle/>
        <a:p>
          <a:r>
            <a:rPr kumimoji="1" lang="ja-JP" altLang="en-US" sz="1400" dirty="0">
              <a:solidFill>
                <a:sysClr val="window" lastClr="FFFFFF"/>
              </a:solidFill>
              <a:latin typeface="BIZ UDPゴシック" panose="020B0400000000000000" pitchFamily="50" charset="-128"/>
              <a:ea typeface="BIZ UDPゴシック" panose="020B0400000000000000" pitchFamily="50" charset="-128"/>
              <a:cs typeface="+mn-cs"/>
            </a:rPr>
            <a:t>こんな悩み</a:t>
          </a:r>
          <a:endParaRPr kumimoji="1" lang="en-US" altLang="ja-JP" sz="1400" dirty="0">
            <a:solidFill>
              <a:sysClr val="window" lastClr="FFFFFF"/>
            </a:solidFill>
            <a:latin typeface="BIZ UDPゴシック" panose="020B0400000000000000" pitchFamily="50" charset="-128"/>
            <a:ea typeface="BIZ UDPゴシック" panose="020B0400000000000000" pitchFamily="50" charset="-128"/>
            <a:cs typeface="+mn-cs"/>
          </a:endParaRPr>
        </a:p>
        <a:p>
          <a:r>
            <a:rPr kumimoji="1" lang="ja-JP" altLang="en-US" sz="1400" dirty="0">
              <a:solidFill>
                <a:sysClr val="window" lastClr="FFFFFF"/>
              </a:solidFill>
              <a:latin typeface="BIZ UDPゴシック" panose="020B0400000000000000" pitchFamily="50" charset="-128"/>
              <a:ea typeface="BIZ UDPゴシック" panose="020B0400000000000000" pitchFamily="50" charset="-128"/>
              <a:cs typeface="+mn-cs"/>
            </a:rPr>
            <a:t>ありませんか？</a:t>
          </a:r>
        </a:p>
      </dgm:t>
    </dgm:pt>
    <dgm:pt modelId="{C7526C70-40E8-4352-893F-3970B0ACAE1A}" type="sibTrans" cxnId="{2C86F8EF-11DE-42C9-B745-D92A6A88CEC6}">
      <dgm:prSet/>
      <dgm:spPr/>
      <dgm:t>
        <a:bodyPr/>
        <a:lstStyle/>
        <a:p>
          <a:endParaRPr kumimoji="1" lang="ja-JP" altLang="en-US" sz="1600"/>
        </a:p>
      </dgm:t>
    </dgm:pt>
    <dgm:pt modelId="{4172D207-EB20-455E-A6C2-E83CF44C8A7B}" type="parTrans" cxnId="{2C86F8EF-11DE-42C9-B745-D92A6A88CEC6}">
      <dgm:prSet/>
      <dgm:spPr/>
      <dgm:t>
        <a:bodyPr/>
        <a:lstStyle/>
        <a:p>
          <a:endParaRPr kumimoji="1" lang="ja-JP" altLang="en-US" sz="1600"/>
        </a:p>
      </dgm:t>
    </dgm:pt>
    <dgm:pt modelId="{9DE9AB63-6804-4D4A-A4CE-BCD95D6F4E6B}" type="pres">
      <dgm:prSet presAssocID="{764646A7-25BD-4D93-877C-C919AF8CC36E}" presName="Name0" presStyleCnt="0">
        <dgm:presLayoutVars>
          <dgm:chMax val="1"/>
          <dgm:dir/>
          <dgm:animLvl val="ctr"/>
          <dgm:resizeHandles val="exact"/>
        </dgm:presLayoutVars>
      </dgm:prSet>
      <dgm:spPr/>
      <dgm:t>
        <a:bodyPr/>
        <a:lstStyle/>
        <a:p>
          <a:endParaRPr kumimoji="1" lang="ja-JP" altLang="en-US"/>
        </a:p>
      </dgm:t>
    </dgm:pt>
    <dgm:pt modelId="{A4B92CD6-DDB1-4A81-BDDB-2F5D615BE380}" type="pres">
      <dgm:prSet presAssocID="{979A118C-5285-4490-A5CA-69BA5EE0D5D5}" presName="centerShape" presStyleLbl="node0" presStyleIdx="0" presStyleCnt="1" custScaleX="143280" custScaleY="61634" custLinFactNeighborX="-23475" custLinFactNeighborY="16638"/>
      <dgm:spPr/>
      <dgm:t>
        <a:bodyPr/>
        <a:lstStyle/>
        <a:p>
          <a:endParaRPr kumimoji="1" lang="ja-JP" altLang="en-US"/>
        </a:p>
      </dgm:t>
    </dgm:pt>
    <dgm:pt modelId="{4663D112-B3E8-4B59-BE68-47A13C60F6EE}" type="pres">
      <dgm:prSet presAssocID="{579A65B9-F52B-4BC2-9E48-9692B9F4727F}" presName="node" presStyleLbl="node1" presStyleIdx="0" presStyleCnt="3" custScaleX="207929" custScaleY="103965" custRadScaleRad="99431" custRadScaleInc="-243">
        <dgm:presLayoutVars>
          <dgm:bulletEnabled val="1"/>
        </dgm:presLayoutVars>
      </dgm:prSet>
      <dgm:spPr/>
      <dgm:t>
        <a:bodyPr/>
        <a:lstStyle/>
        <a:p>
          <a:endParaRPr kumimoji="1" lang="ja-JP" altLang="en-US"/>
        </a:p>
      </dgm:t>
    </dgm:pt>
    <dgm:pt modelId="{E0C5FD15-C39E-4946-A82C-C17317A23B0F}" type="pres">
      <dgm:prSet presAssocID="{579A65B9-F52B-4BC2-9E48-9692B9F4727F}" presName="dummy" presStyleCnt="0"/>
      <dgm:spPr/>
    </dgm:pt>
    <dgm:pt modelId="{5B0FADC1-8412-4E1A-B076-0153E1BAE3A1}" type="pres">
      <dgm:prSet presAssocID="{43DB1006-74EA-4E66-AD88-C243C472408B}" presName="sibTrans" presStyleLbl="sibTrans2D1" presStyleIdx="0" presStyleCnt="3" custScaleX="56789" custScaleY="34775" custLinFactNeighborX="47" custLinFactNeighborY="-36007"/>
      <dgm:spPr/>
      <dgm:t>
        <a:bodyPr/>
        <a:lstStyle/>
        <a:p>
          <a:endParaRPr kumimoji="1" lang="ja-JP" altLang="en-US"/>
        </a:p>
      </dgm:t>
    </dgm:pt>
    <dgm:pt modelId="{947A6959-3F5A-4037-B1BC-02AF8B816753}" type="pres">
      <dgm:prSet presAssocID="{6CD851D1-F95D-474D-AE29-BAE868DE460E}" presName="node" presStyleLbl="node1" presStyleIdx="1" presStyleCnt="3" custScaleX="207929" custScaleY="103965" custRadScaleRad="133469" custRadScaleInc="-145185">
        <dgm:presLayoutVars>
          <dgm:bulletEnabled val="1"/>
        </dgm:presLayoutVars>
      </dgm:prSet>
      <dgm:spPr/>
      <dgm:t>
        <a:bodyPr/>
        <a:lstStyle/>
        <a:p>
          <a:endParaRPr kumimoji="1" lang="ja-JP" altLang="en-US"/>
        </a:p>
      </dgm:t>
    </dgm:pt>
    <dgm:pt modelId="{E30FF637-047A-479F-84C7-6E52D9C9A128}" type="pres">
      <dgm:prSet presAssocID="{6CD851D1-F95D-474D-AE29-BAE868DE460E}" presName="dummy" presStyleCnt="0"/>
      <dgm:spPr/>
    </dgm:pt>
    <dgm:pt modelId="{A3BB8C6C-70FA-4C5C-924C-95EE1C6EFAA2}" type="pres">
      <dgm:prSet presAssocID="{4CF6A269-5542-49B1-B5AF-724B6AC09835}" presName="sibTrans" presStyleLbl="sibTrans2D1" presStyleIdx="1" presStyleCnt="3" custAng="20834689" custScaleX="90739" custScaleY="41235" custLinFactNeighborX="14787" custLinFactNeighborY="-13670"/>
      <dgm:spPr/>
      <dgm:t>
        <a:bodyPr/>
        <a:lstStyle/>
        <a:p>
          <a:endParaRPr kumimoji="1" lang="ja-JP" altLang="en-US"/>
        </a:p>
      </dgm:t>
    </dgm:pt>
    <dgm:pt modelId="{5A3D5AF7-F570-4EF4-AE69-815973387BB0}" type="pres">
      <dgm:prSet presAssocID="{D54BE9E1-E82B-484E-A33F-4546DE845558}" presName="node" presStyleLbl="node1" presStyleIdx="2" presStyleCnt="3" custScaleX="207929" custScaleY="103965" custRadScaleRad="131132" custRadScaleInc="142968">
        <dgm:presLayoutVars>
          <dgm:bulletEnabled val="1"/>
        </dgm:presLayoutVars>
      </dgm:prSet>
      <dgm:spPr/>
      <dgm:t>
        <a:bodyPr/>
        <a:lstStyle/>
        <a:p>
          <a:endParaRPr kumimoji="1" lang="ja-JP" altLang="en-US"/>
        </a:p>
      </dgm:t>
    </dgm:pt>
    <dgm:pt modelId="{D266077F-1240-4BC2-BF80-750A8D1FD344}" type="pres">
      <dgm:prSet presAssocID="{D54BE9E1-E82B-484E-A33F-4546DE845558}" presName="dummy" presStyleCnt="0"/>
      <dgm:spPr/>
    </dgm:pt>
    <dgm:pt modelId="{9D941C52-3614-452A-962B-E1C60F25F9A1}" type="pres">
      <dgm:prSet presAssocID="{B4BDF078-2F99-46B1-AB68-EA8630F961A5}" presName="sibTrans" presStyleLbl="sibTrans2D1" presStyleIdx="2" presStyleCnt="3" custAng="21107160" custScaleX="44901" custScaleY="32969" custLinFactNeighborX="-8505" custLinFactNeighborY="-36495"/>
      <dgm:spPr/>
      <dgm:t>
        <a:bodyPr/>
        <a:lstStyle/>
        <a:p>
          <a:endParaRPr kumimoji="1" lang="ja-JP" altLang="en-US"/>
        </a:p>
      </dgm:t>
    </dgm:pt>
  </dgm:ptLst>
  <dgm:cxnLst>
    <dgm:cxn modelId="{886085F0-344C-4138-BF8F-E98F02C3B7BB}" srcId="{979A118C-5285-4490-A5CA-69BA5EE0D5D5}" destId="{D54BE9E1-E82B-484E-A33F-4546DE845558}" srcOrd="2" destOrd="0" parTransId="{73002317-FD20-454A-98E9-A65D67818CB0}" sibTransId="{B4BDF078-2F99-46B1-AB68-EA8630F961A5}"/>
    <dgm:cxn modelId="{1B28CB54-EB56-4C43-8D04-7DCC39084E9E}" type="presOf" srcId="{B4BDF078-2F99-46B1-AB68-EA8630F961A5}" destId="{9D941C52-3614-452A-962B-E1C60F25F9A1}" srcOrd="0" destOrd="0" presId="urn:microsoft.com/office/officeart/2005/8/layout/radial6"/>
    <dgm:cxn modelId="{2C86F8EF-11DE-42C9-B745-D92A6A88CEC6}" srcId="{764646A7-25BD-4D93-877C-C919AF8CC36E}" destId="{979A118C-5285-4490-A5CA-69BA5EE0D5D5}" srcOrd="0" destOrd="0" parTransId="{4172D207-EB20-455E-A6C2-E83CF44C8A7B}" sibTransId="{C7526C70-40E8-4352-893F-3970B0ACAE1A}"/>
    <dgm:cxn modelId="{E2E1A55A-D3A3-4092-B266-4DFCF0D15717}" type="presOf" srcId="{6CD851D1-F95D-474D-AE29-BAE868DE460E}" destId="{947A6959-3F5A-4037-B1BC-02AF8B816753}" srcOrd="0" destOrd="0" presId="urn:microsoft.com/office/officeart/2005/8/layout/radial6"/>
    <dgm:cxn modelId="{8CBE0BE3-8D55-4201-BD77-E257D439A0AF}" type="presOf" srcId="{4CF6A269-5542-49B1-B5AF-724B6AC09835}" destId="{A3BB8C6C-70FA-4C5C-924C-95EE1C6EFAA2}" srcOrd="0" destOrd="0" presId="urn:microsoft.com/office/officeart/2005/8/layout/radial6"/>
    <dgm:cxn modelId="{A3910F55-1653-4913-B62C-AB28207F5C8B}" srcId="{979A118C-5285-4490-A5CA-69BA5EE0D5D5}" destId="{579A65B9-F52B-4BC2-9E48-9692B9F4727F}" srcOrd="0" destOrd="0" parTransId="{3F25BF9E-22F1-49ED-AF5D-E8F91103A282}" sibTransId="{43DB1006-74EA-4E66-AD88-C243C472408B}"/>
    <dgm:cxn modelId="{AFB58E4D-682B-4B74-9399-1FDC4A86A80C}" type="presOf" srcId="{979A118C-5285-4490-A5CA-69BA5EE0D5D5}" destId="{A4B92CD6-DDB1-4A81-BDDB-2F5D615BE380}" srcOrd="0" destOrd="0" presId="urn:microsoft.com/office/officeart/2005/8/layout/radial6"/>
    <dgm:cxn modelId="{2EC84522-DB5A-4C92-B5BC-099BDBD2196E}" type="presOf" srcId="{D54BE9E1-E82B-484E-A33F-4546DE845558}" destId="{5A3D5AF7-F570-4EF4-AE69-815973387BB0}" srcOrd="0" destOrd="0" presId="urn:microsoft.com/office/officeart/2005/8/layout/radial6"/>
    <dgm:cxn modelId="{A0BCF0E0-24A6-4469-846A-4B385934607B}" type="presOf" srcId="{764646A7-25BD-4D93-877C-C919AF8CC36E}" destId="{9DE9AB63-6804-4D4A-A4CE-BCD95D6F4E6B}" srcOrd="0" destOrd="0" presId="urn:microsoft.com/office/officeart/2005/8/layout/radial6"/>
    <dgm:cxn modelId="{B3CE7363-6F64-4282-8828-76E96CC4C05A}" srcId="{979A118C-5285-4490-A5CA-69BA5EE0D5D5}" destId="{6CD851D1-F95D-474D-AE29-BAE868DE460E}" srcOrd="1" destOrd="0" parTransId="{0BAF6C70-3225-42E4-86C7-DB077CE3EA8E}" sibTransId="{4CF6A269-5542-49B1-B5AF-724B6AC09835}"/>
    <dgm:cxn modelId="{2E766F44-8244-4195-9A62-EB8FC1BB705D}" type="presOf" srcId="{579A65B9-F52B-4BC2-9E48-9692B9F4727F}" destId="{4663D112-B3E8-4B59-BE68-47A13C60F6EE}" srcOrd="0" destOrd="0" presId="urn:microsoft.com/office/officeart/2005/8/layout/radial6"/>
    <dgm:cxn modelId="{FACCF97F-B171-4871-A4AB-242F028DAFC3}" type="presOf" srcId="{43DB1006-74EA-4E66-AD88-C243C472408B}" destId="{5B0FADC1-8412-4E1A-B076-0153E1BAE3A1}" srcOrd="0" destOrd="0" presId="urn:microsoft.com/office/officeart/2005/8/layout/radial6"/>
    <dgm:cxn modelId="{5BF1651A-8CF9-467F-9E3D-A5545BE93D2A}" type="presParOf" srcId="{9DE9AB63-6804-4D4A-A4CE-BCD95D6F4E6B}" destId="{A4B92CD6-DDB1-4A81-BDDB-2F5D615BE380}" srcOrd="0" destOrd="0" presId="urn:microsoft.com/office/officeart/2005/8/layout/radial6"/>
    <dgm:cxn modelId="{AFEFAE0F-C19A-4BDA-9530-BD890B8FDCD3}" type="presParOf" srcId="{9DE9AB63-6804-4D4A-A4CE-BCD95D6F4E6B}" destId="{4663D112-B3E8-4B59-BE68-47A13C60F6EE}" srcOrd="1" destOrd="0" presId="urn:microsoft.com/office/officeart/2005/8/layout/radial6"/>
    <dgm:cxn modelId="{BAC2D6EB-C531-4617-9D41-20259D062E67}" type="presParOf" srcId="{9DE9AB63-6804-4D4A-A4CE-BCD95D6F4E6B}" destId="{E0C5FD15-C39E-4946-A82C-C17317A23B0F}" srcOrd="2" destOrd="0" presId="urn:microsoft.com/office/officeart/2005/8/layout/radial6"/>
    <dgm:cxn modelId="{F175D469-21C2-4668-BC9B-49EA00BDF7CE}" type="presParOf" srcId="{9DE9AB63-6804-4D4A-A4CE-BCD95D6F4E6B}" destId="{5B0FADC1-8412-4E1A-B076-0153E1BAE3A1}" srcOrd="3" destOrd="0" presId="urn:microsoft.com/office/officeart/2005/8/layout/radial6"/>
    <dgm:cxn modelId="{18645742-2D42-4B5B-819C-024797FF00A5}" type="presParOf" srcId="{9DE9AB63-6804-4D4A-A4CE-BCD95D6F4E6B}" destId="{947A6959-3F5A-4037-B1BC-02AF8B816753}" srcOrd="4" destOrd="0" presId="urn:microsoft.com/office/officeart/2005/8/layout/radial6"/>
    <dgm:cxn modelId="{C9524E92-7C9F-433B-817A-A4C2407FD1E3}" type="presParOf" srcId="{9DE9AB63-6804-4D4A-A4CE-BCD95D6F4E6B}" destId="{E30FF637-047A-479F-84C7-6E52D9C9A128}" srcOrd="5" destOrd="0" presId="urn:microsoft.com/office/officeart/2005/8/layout/radial6"/>
    <dgm:cxn modelId="{E37C776D-E421-4A7F-85C5-051796BB376E}" type="presParOf" srcId="{9DE9AB63-6804-4D4A-A4CE-BCD95D6F4E6B}" destId="{A3BB8C6C-70FA-4C5C-924C-95EE1C6EFAA2}" srcOrd="6" destOrd="0" presId="urn:microsoft.com/office/officeart/2005/8/layout/radial6"/>
    <dgm:cxn modelId="{9605DF16-C23B-45A9-B88D-8783CF2C6C86}" type="presParOf" srcId="{9DE9AB63-6804-4D4A-A4CE-BCD95D6F4E6B}" destId="{5A3D5AF7-F570-4EF4-AE69-815973387BB0}" srcOrd="7" destOrd="0" presId="urn:microsoft.com/office/officeart/2005/8/layout/radial6"/>
    <dgm:cxn modelId="{113D9F78-6930-4DB9-BBEF-3B2A447C4B4B}" type="presParOf" srcId="{9DE9AB63-6804-4D4A-A4CE-BCD95D6F4E6B}" destId="{D266077F-1240-4BC2-BF80-750A8D1FD344}" srcOrd="8" destOrd="0" presId="urn:microsoft.com/office/officeart/2005/8/layout/radial6"/>
    <dgm:cxn modelId="{86B9FADF-8EBC-402B-AD3D-94E64B6FA1AB}" type="presParOf" srcId="{9DE9AB63-6804-4D4A-A4CE-BCD95D6F4E6B}" destId="{9D941C52-3614-452A-962B-E1C60F25F9A1}" srcOrd="9"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41C52-3614-452A-962B-E1C60F25F9A1}">
      <dsp:nvSpPr>
        <dsp:cNvPr id="0" name=""/>
        <dsp:cNvSpPr/>
      </dsp:nvSpPr>
      <dsp:spPr>
        <a:xfrm rot="21107160">
          <a:off x="2268202" y="483222"/>
          <a:ext cx="2192050" cy="1609534"/>
        </a:xfrm>
        <a:prstGeom prst="blockArc">
          <a:avLst>
            <a:gd name="adj1" fmla="val 10820102"/>
            <a:gd name="adj2" fmla="val 17828759"/>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3BB8C6C-70FA-4C5C-924C-95EE1C6EFAA2}">
      <dsp:nvSpPr>
        <dsp:cNvPr id="0" name=""/>
        <dsp:cNvSpPr/>
      </dsp:nvSpPr>
      <dsp:spPr>
        <a:xfrm rot="20834689">
          <a:off x="2837278" y="-229594"/>
          <a:ext cx="5174684" cy="2351558"/>
        </a:xfrm>
        <a:prstGeom prst="blockArc">
          <a:avLst>
            <a:gd name="adj1" fmla="val 3460419"/>
            <a:gd name="adj2" fmla="val 10036160"/>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0FADC1-8412-4E1A-B076-0153E1BAE3A1}">
      <dsp:nvSpPr>
        <dsp:cNvPr id="0" name=""/>
        <dsp:cNvSpPr/>
      </dsp:nvSpPr>
      <dsp:spPr>
        <a:xfrm>
          <a:off x="4029838" y="439148"/>
          <a:ext cx="2772417" cy="1697702"/>
        </a:xfrm>
        <a:prstGeom prst="blockArc">
          <a:avLst>
            <a:gd name="adj1" fmla="val 18536694"/>
            <a:gd name="adj2" fmla="val 2817695"/>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4B92CD6-DDB1-4A81-BDDB-2F5D615BE380}">
      <dsp:nvSpPr>
        <dsp:cNvPr id="0" name=""/>
        <dsp:cNvSpPr/>
      </dsp:nvSpPr>
      <dsp:spPr>
        <a:xfrm>
          <a:off x="1837857" y="3289403"/>
          <a:ext cx="3221370" cy="1385719"/>
        </a:xfrm>
        <a:prstGeom prst="ellipse">
          <a:avLst/>
        </a:prstGeom>
        <a:noFill/>
        <a:ln>
          <a:noFill/>
        </a:ln>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a:solidFill>
                <a:sysClr val="window" lastClr="FFFFFF"/>
              </a:solidFill>
              <a:latin typeface="BIZ UDPゴシック" panose="020B0400000000000000" pitchFamily="50" charset="-128"/>
              <a:ea typeface="BIZ UDPゴシック" panose="020B0400000000000000" pitchFamily="50" charset="-128"/>
              <a:cs typeface="+mn-cs"/>
            </a:rPr>
            <a:t>こんな悩み</a:t>
          </a:r>
          <a:endParaRPr kumimoji="1" lang="en-US" altLang="ja-JP" sz="1400" kern="1200" dirty="0">
            <a:solidFill>
              <a:sysClr val="window" lastClr="FFFFFF"/>
            </a:solidFill>
            <a:latin typeface="BIZ UDPゴシック" panose="020B0400000000000000" pitchFamily="50" charset="-128"/>
            <a:ea typeface="BIZ UDPゴシック" panose="020B0400000000000000" pitchFamily="50" charset="-128"/>
            <a:cs typeface="+mn-cs"/>
          </a:endParaRPr>
        </a:p>
        <a:p>
          <a:pPr lvl="0" algn="ctr" defTabSz="622300">
            <a:lnSpc>
              <a:spcPct val="90000"/>
            </a:lnSpc>
            <a:spcBef>
              <a:spcPct val="0"/>
            </a:spcBef>
            <a:spcAft>
              <a:spcPct val="35000"/>
            </a:spcAft>
          </a:pPr>
          <a:r>
            <a:rPr kumimoji="1" lang="ja-JP" altLang="en-US" sz="1400" kern="1200" dirty="0">
              <a:solidFill>
                <a:sysClr val="window" lastClr="FFFFFF"/>
              </a:solidFill>
              <a:latin typeface="BIZ UDPゴシック" panose="020B0400000000000000" pitchFamily="50" charset="-128"/>
              <a:ea typeface="BIZ UDPゴシック" panose="020B0400000000000000" pitchFamily="50" charset="-128"/>
              <a:cs typeface="+mn-cs"/>
            </a:rPr>
            <a:t>ありませんか？</a:t>
          </a:r>
        </a:p>
      </dsp:txBody>
      <dsp:txXfrm>
        <a:off x="2309616" y="3492337"/>
        <a:ext cx="2277852" cy="979851"/>
      </dsp:txXfrm>
    </dsp:sp>
    <dsp:sp modelId="{4663D112-B3E8-4B59-BE68-47A13C60F6EE}">
      <dsp:nvSpPr>
        <dsp:cNvPr id="0" name=""/>
        <dsp:cNvSpPr/>
      </dsp:nvSpPr>
      <dsp:spPr>
        <a:xfrm>
          <a:off x="2927754" y="-5"/>
          <a:ext cx="3272413" cy="1636214"/>
        </a:xfrm>
        <a:prstGeom prst="ellipse">
          <a:avLst/>
        </a:prstGeom>
        <a:solidFill>
          <a:srgbClr val="FF99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道徳科の評価って</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2800" u="heavy" kern="1200"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評価編</a:t>
          </a:r>
          <a:endParaRPr kumimoji="1" lang="ja-JP" altLang="en-US" sz="28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sp:txBody>
      <dsp:txXfrm>
        <a:off x="3406988" y="239613"/>
        <a:ext cx="2313945" cy="1156978"/>
      </dsp:txXfrm>
    </dsp:sp>
    <dsp:sp modelId="{947A6959-3F5A-4037-B1BC-02AF8B816753}">
      <dsp:nvSpPr>
        <dsp:cNvPr id="0" name=""/>
        <dsp:cNvSpPr/>
      </dsp:nvSpPr>
      <dsp:spPr>
        <a:xfrm>
          <a:off x="5739678" y="873105"/>
          <a:ext cx="3272413" cy="1636214"/>
        </a:xfrm>
        <a:prstGeom prst="ellipse">
          <a:avLst/>
        </a:prstGeom>
        <a:solidFill>
          <a:srgbClr val="99FF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ja-JP" altLang="en-US" sz="16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rPr>
            <a:t>道徳科の授業づくり</a:t>
          </a:r>
          <a:endParaRPr kumimoji="1" lang="en-US" altLang="ja-JP" sz="16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711200">
            <a:lnSpc>
              <a:spcPct val="90000"/>
            </a:lnSpc>
            <a:spcBef>
              <a:spcPct val="0"/>
            </a:spcBef>
            <a:spcAft>
              <a:spcPct val="35000"/>
            </a:spcAft>
          </a:pPr>
          <a:r>
            <a:rPr kumimoji="1" lang="ja-JP" altLang="en-US" sz="18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711200">
            <a:lnSpc>
              <a:spcPct val="90000"/>
            </a:lnSpc>
            <a:spcBef>
              <a:spcPct val="0"/>
            </a:spcBef>
            <a:spcAft>
              <a:spcPct val="35000"/>
            </a:spcAft>
          </a:pPr>
          <a:r>
            <a:rPr kumimoji="1" lang="ja-JP" altLang="en-US" sz="24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授業づくり</a:t>
          </a:r>
          <a:r>
            <a:rPr kumimoji="1" lang="ja-JP" altLang="en-US" sz="2400" u="heavy" kern="1200"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編</a:t>
          </a:r>
          <a:endParaRPr kumimoji="1" lang="ja-JP" altLang="en-US" sz="24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sp:txBody>
      <dsp:txXfrm>
        <a:off x="6218912" y="1112723"/>
        <a:ext cx="2313945" cy="1156978"/>
      </dsp:txXfrm>
    </dsp:sp>
    <dsp:sp modelId="{5A3D5AF7-F570-4EF4-AE69-815973387BB0}">
      <dsp:nvSpPr>
        <dsp:cNvPr id="0" name=""/>
        <dsp:cNvSpPr/>
      </dsp:nvSpPr>
      <dsp:spPr>
        <a:xfrm>
          <a:off x="150597" y="942201"/>
          <a:ext cx="3272413" cy="1636214"/>
        </a:xfrm>
        <a:prstGeom prst="ellipse">
          <a:avLst/>
        </a:prstGeom>
        <a:solidFill>
          <a:srgbClr val="FFFF6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そもそも</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道徳科って何？</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2800" u="heavy" kern="1200"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理論編</a:t>
          </a:r>
          <a:endParaRPr kumimoji="1" lang="ja-JP" altLang="en-US" sz="28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sp:txBody>
      <dsp:txXfrm>
        <a:off x="629831" y="1181819"/>
        <a:ext cx="2313945" cy="115697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
        <p:nvSpPr>
          <p:cNvPr id="4" name="フッター プレースホルダー 3"/>
          <p:cNvSpPr>
            <a:spLocks noGrp="1"/>
          </p:cNvSpPr>
          <p:nvPr>
            <p:ph type="ftr" sz="quarter" idx="2"/>
          </p:nvPr>
        </p:nvSpPr>
        <p:spPr>
          <a:xfrm>
            <a:off x="0" y="9440863"/>
            <a:ext cx="3171217" cy="498475"/>
          </a:xfrm>
          <a:prstGeom prst="rect">
            <a:avLst/>
          </a:prstGeom>
        </p:spPr>
        <p:txBody>
          <a:bodyPr vert="horz" lIns="91440" tIns="45720" rIns="91440" bIns="45720" rtlCol="0" anchor="b"/>
          <a:lstStyle>
            <a:lvl1pPr algn="l">
              <a:defRPr sz="1200"/>
            </a:lvl1pPr>
          </a:lstStyle>
          <a:p>
            <a:r>
              <a:rPr kumimoji="1" lang="ja-JP" altLang="en-US" sz="1100" dirty="0" smtClean="0"/>
              <a:t>道徳科研修プログラム（兵庫県立教育研修所）</a:t>
            </a:r>
            <a:endParaRPr kumimoji="1" lang="ja-JP" altLang="en-US" sz="1100"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23F8C3A0-4FA6-45F4-B37E-B77CB0E3B682}" type="slidenum">
              <a:rPr kumimoji="1" lang="ja-JP" altLang="en-US" smtClean="0"/>
              <a:t>‹#›</a:t>
            </a:fld>
            <a:endParaRPr kumimoji="1" lang="ja-JP" altLang="en-US"/>
          </a:p>
        </p:txBody>
      </p:sp>
    </p:spTree>
    <p:extLst>
      <p:ext uri="{BB962C8B-B14F-4D97-AF65-F5344CB8AC3E}">
        <p14:creationId xmlns:p14="http://schemas.microsoft.com/office/powerpoint/2010/main" val="2663807810"/>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280160" y="635129"/>
            <a:ext cx="4248949" cy="3188220"/>
          </a:xfrm>
          <a:prstGeom prst="rect">
            <a:avLst/>
          </a:prstGeom>
          <a:noFill/>
          <a:ln w="12700">
            <a:solidFill>
              <a:prstClr val="black"/>
            </a:solidFill>
          </a:ln>
        </p:spPr>
        <p:txBody>
          <a:bodyPr vert="horz" lIns="91440" tIns="45720" rIns="91440" bIns="45720" rtlCol="0" anchor="ctr"/>
          <a:lstStyle/>
          <a:p>
            <a:endParaRPr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F8B20EA-4E0C-4CB4-B708-559ACB61C17F}" type="slidenum">
              <a:rPr kumimoji="1" lang="ja-JP" altLang="en-US" smtClean="0"/>
              <a:t>‹#›</a:t>
            </a:fld>
            <a:endParaRPr kumimoji="1" lang="ja-JP" altLang="en-US"/>
          </a:p>
        </p:txBody>
      </p:sp>
      <p:sp>
        <p:nvSpPr>
          <p:cNvPr id="8" name="ヘッダー プレースホルダー 7"/>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
        <p:nvSpPr>
          <p:cNvPr id="9" name="ノート プレースホルダー 8"/>
          <p:cNvSpPr>
            <a:spLocks noGrp="1"/>
          </p:cNvSpPr>
          <p:nvPr>
            <p:ph type="body" sz="quarter" idx="3"/>
          </p:nvPr>
        </p:nvSpPr>
        <p:spPr>
          <a:xfrm>
            <a:off x="645106" y="4153989"/>
            <a:ext cx="5445125" cy="528665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2" name="フッター プレースホルダー 1"/>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100" baseline="0"/>
            </a:lvl1pPr>
          </a:lstStyle>
          <a:p>
            <a:r>
              <a:rPr lang="ja-JP" altLang="en-US" dirty="0" smtClean="0"/>
              <a:t>道徳科研修プログラム（兵庫県立教育研修所）</a:t>
            </a:r>
            <a:endParaRPr lang="ja-JP" altLang="en-US" dirty="0"/>
          </a:p>
        </p:txBody>
      </p:sp>
    </p:spTree>
    <p:extLst>
      <p:ext uri="{BB962C8B-B14F-4D97-AF65-F5344CB8AC3E}">
        <p14:creationId xmlns:p14="http://schemas.microsoft.com/office/powerpoint/2010/main" val="1870769057"/>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游明朝" panose="02020400000000000000" pitchFamily="18" charset="-128"/>
                <a:ea typeface="游明朝" panose="02020400000000000000" pitchFamily="18" charset="-128"/>
              </a:rPr>
              <a:t>「子どもの学びの姿」に照らして考える道徳科研修プログラム</a:t>
            </a:r>
          </a:p>
          <a:p>
            <a:endParaRPr lang="en-US" altLang="ja-JP" dirty="0" smtClean="0">
              <a:latin typeface="游明朝" panose="02020400000000000000" pitchFamily="18" charset="-128"/>
              <a:ea typeface="游明朝" panose="02020400000000000000" pitchFamily="18" charset="-128"/>
            </a:endParaRPr>
          </a:p>
          <a:p>
            <a:r>
              <a:rPr lang="en-US" altLang="ja-JP" dirty="0" smtClean="0">
                <a:latin typeface="游明朝" panose="02020400000000000000" pitchFamily="18" charset="-128"/>
                <a:ea typeface="游明朝" panose="02020400000000000000" pitchFamily="18" charset="-128"/>
              </a:rPr>
              <a:t>【</a:t>
            </a:r>
            <a:r>
              <a:rPr lang="ja-JP" altLang="en-US" dirty="0" smtClean="0">
                <a:latin typeface="游明朝" panose="02020400000000000000" pitchFamily="18" charset="-128"/>
                <a:ea typeface="游明朝" panose="02020400000000000000" pitchFamily="18" charset="-128"/>
              </a:rPr>
              <a:t>スライド資料の進め方</a:t>
            </a:r>
            <a:r>
              <a:rPr lang="en-US" altLang="ja-JP" dirty="0" smtClean="0">
                <a:latin typeface="游明朝" panose="02020400000000000000" pitchFamily="18" charset="-128"/>
                <a:ea typeface="游明朝" panose="02020400000000000000" pitchFamily="18" charset="-128"/>
              </a:rPr>
              <a:t>】</a:t>
            </a:r>
          </a:p>
          <a:p>
            <a:r>
              <a:rPr lang="ja-JP" altLang="en-US" dirty="0" smtClean="0">
                <a:latin typeface="游明朝" panose="02020400000000000000" pitchFamily="18" charset="-128"/>
                <a:ea typeface="游明朝" panose="02020400000000000000" pitchFamily="18" charset="-128"/>
              </a:rPr>
              <a:t>・はばタンが表示してあるスライドには、アニメーションが設定されています。</a:t>
            </a:r>
            <a:endParaRPr lang="en-US" altLang="ja-JP" dirty="0" smtClean="0">
              <a:latin typeface="游明朝" panose="02020400000000000000" pitchFamily="18" charset="-128"/>
              <a:ea typeface="游明朝" panose="02020400000000000000" pitchFamily="18" charset="-128"/>
            </a:endParaRPr>
          </a:p>
          <a:p>
            <a:r>
              <a:rPr lang="ja-JP" altLang="en-US" dirty="0" smtClean="0">
                <a:latin typeface="游明朝" panose="02020400000000000000" pitchFamily="18" charset="-128"/>
                <a:ea typeface="游明朝" panose="02020400000000000000" pitchFamily="18" charset="-128"/>
              </a:rPr>
              <a:t>・ノート欄にある（★）のところでエンターキーを押すと、アニメーションによって文字や図が表示されます。</a:t>
            </a:r>
            <a:endParaRPr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游明朝" panose="02020400000000000000" pitchFamily="18" charset="-128"/>
                <a:ea typeface="游明朝" panose="02020400000000000000" pitchFamily="18" charset="-128"/>
              </a:rPr>
              <a:t>（★次のスライドへ）</a:t>
            </a:r>
          </a:p>
          <a:p>
            <a:endParaRPr lang="ja-JP" altLang="en-US" dirty="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64961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「多面的・多角的な見方へと発展している」とは、</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・道徳的価値に関わる問題に対する判断の根拠やそのときの心情を様々な視点から捉え考えようとしている</a:t>
            </a:r>
          </a:p>
          <a:p>
            <a:r>
              <a:rPr kumimoji="1" lang="ja-JP" altLang="en-US" dirty="0" smtClean="0">
                <a:latin typeface="游明朝" panose="02020400000000000000" pitchFamily="18" charset="-128"/>
                <a:ea typeface="游明朝" panose="02020400000000000000" pitchFamily="18" charset="-128"/>
              </a:rPr>
              <a:t>・自分と違う立場や感じ方、考え方を理解しようとしている</a:t>
            </a:r>
          </a:p>
          <a:p>
            <a:r>
              <a:rPr kumimoji="1" lang="ja-JP" altLang="en-US" dirty="0" smtClean="0">
                <a:latin typeface="游明朝" panose="02020400000000000000" pitchFamily="18" charset="-128"/>
                <a:ea typeface="游明朝" panose="02020400000000000000" pitchFamily="18" charset="-128"/>
              </a:rPr>
              <a:t>・複数の道徳的価値の対立が生じる場面において取り得る行動を多面的・多角的に考えようとしている　等です。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9607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もう１つの視点、「道徳的価値を自分自身との関わりの中で深めているか」とは、</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・読み物教材の登場人物を自分自身に置き換えて、自分なりに具体的にイメージして理解しようとしている</a:t>
            </a:r>
          </a:p>
          <a:p>
            <a:r>
              <a:rPr kumimoji="1" lang="ja-JP" altLang="en-US" dirty="0" smtClean="0">
                <a:latin typeface="游明朝" panose="02020400000000000000" pitchFamily="18" charset="-128"/>
                <a:ea typeface="游明朝" panose="02020400000000000000" pitchFamily="18" charset="-128"/>
              </a:rPr>
              <a:t>・現在の自分自身を振り返り、自らの行動や考えを見直している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・道徳的価値を実現することの難しさを自分のこととして捉え、考えようとしている　等です。</a:t>
            </a: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発達障害等のある子どもに対する指導や評価を行う上では、それぞれの学習の過程で考えられる「困難さの状態」をしっかりと把握した上で必要な配慮が求められます。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15099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道徳科の学習活動と評価を図に表すとこうなります。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自己を見つめる部分の囲みを表示）自分のこととして、自分との関わりで考えようとしている姿、（★多面的・多角的の部分の囲みの表示）広い視野から多面的・多角的に考えようとしている姿、これらは切り離して考えられるものではありません。（★評価する部分の囲みの表示）道徳科の活動で見られるこれらの姿を、積極的に受け止めて認め、励ます個人内評価が、道徳科の「学習状況及び道徳性に係る成長の記録」にな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9186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基本事項の整理の最後は、通知表や指導要録における評価についてです。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道徳性は内面的資質であり、道徳性が養われた否かは容易に判断できません。また、どれだけ道徳的価値を理解したかなどの基準を設定することもふさわしくありません。</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そこで、道徳科の「学習活動」に着目し、年間や学期といった一定の時間的なまとまりの中で、子どもの学習状況や道徳性に係る成長の様子を継続的に把握する必要があります。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また、個々の内容項目については評価せず、数値などではなく記述式で評価します。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71914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研修例</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ここからは、子どもが道徳科の授業で実際に書いた振り返りシートの記述を用意し、演習を行うこともできます。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Step</a:t>
            </a:r>
            <a:r>
              <a:rPr kumimoji="1" lang="ja-JP" altLang="en-US" dirty="0" smtClean="0">
                <a:latin typeface="游明朝" panose="02020400000000000000" pitchFamily="18" charset="-128"/>
                <a:ea typeface="游明朝" panose="02020400000000000000" pitchFamily="18" charset="-128"/>
              </a:rPr>
              <a:t>２では、子どもの学びをどのように把握し、記述式の個人内評価につなげるのかについて考えていきましょう。</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54095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評価の視点に照らした時に、子どもの記述からどのように把握することができるでしょうか。</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418260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4275"/>
          </a:xfr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r>
              <a:rPr kumimoji="1" lang="ja-JP" altLang="en-US" dirty="0" smtClean="0">
                <a:latin typeface="游明朝" panose="02020400000000000000" pitchFamily="18" charset="-128"/>
                <a:ea typeface="游明朝" panose="02020400000000000000" pitchFamily="18" charset="-128"/>
              </a:rPr>
              <a:t>例えば、この子どもの振り返りの記述例の中で、「自己を見つめている」ことが見取れる部分はどこだと思いますか？</a:t>
            </a:r>
          </a:p>
          <a:p>
            <a:r>
              <a:rPr kumimoji="1" lang="ja-JP" altLang="en-US" dirty="0" smtClean="0">
                <a:latin typeface="游明朝" panose="02020400000000000000" pitchFamily="18" charset="-128"/>
                <a:ea typeface="游明朝" panose="02020400000000000000" pitchFamily="18" charset="-128"/>
              </a:rPr>
              <a:t>また、「多面的・多角的に考えている」ことが見取れる部分はどこだと思いますか？</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記述例をプリントアウトしたものに、色分けして下線を引きながら考えることもできます。</a:t>
            </a:r>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どこに下線を引いたか等を見比べ、意見交換を図ってもよいでしょう。</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ja-JP" altLang="en-US" dirty="0" smtClean="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1"/>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1069198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4275"/>
          </a:xfr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必要であれば、見取りの例を提示しましょう。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子どもの記述によっては、どちらの視点かを明確に分けることは難しいです。ここでは視点を意識してもらえるように、あえて視点を区別するようにしています。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1"/>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2831356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4275"/>
          </a:xfr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游明朝" panose="02020400000000000000" pitchFamily="18" charset="-128"/>
                <a:ea typeface="游明朝" panose="02020400000000000000" pitchFamily="18" charset="-128"/>
              </a:rPr>
              <a:t>Step</a:t>
            </a:r>
            <a:r>
              <a:rPr kumimoji="1" lang="ja-JP" altLang="en-US" dirty="0" smtClean="0">
                <a:latin typeface="游明朝" panose="02020400000000000000" pitchFamily="18" charset="-128"/>
                <a:ea typeface="游明朝" panose="02020400000000000000" pitchFamily="18" charset="-128"/>
              </a:rPr>
              <a:t>３では学習状況を基にした記述による評価の検討を行います。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先ほどの子どもの記述に対して、どのように把握し、記述しますか？記述による評価を実際に書いてみましょう。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その際、子ども達にどのような気付きや学びがあったのかを考えたり、それを認め、励ますコメントになるよう意識してみましょう。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記述した後、意見交換をする時間を設けましょう。他の人が書いたものと比べて読むことで、「そういう見方もあるね」など、子どものよい点や可能性に気付いたり、新たな一面を発見したりできます。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1"/>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2100685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4275"/>
          </a:xfr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必要であれば、記述例を提示しましょう。</a:t>
            </a:r>
          </a:p>
          <a:p>
            <a:endParaRPr kumimoji="1" lang="ja-JP" altLang="en-US"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1"/>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95877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このプログラムは３部構成になっています。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プログラムの特色は、「子どもの学びの姿」に即した指導と評価を考えることです。</a:t>
            </a:r>
          </a:p>
          <a:p>
            <a:r>
              <a:rPr kumimoji="1" lang="ja-JP" altLang="en-US" dirty="0" smtClean="0">
                <a:latin typeface="游明朝" panose="02020400000000000000" pitchFamily="18" charset="-128"/>
                <a:ea typeface="游明朝" panose="02020400000000000000" pitchFamily="18" charset="-128"/>
              </a:rPr>
              <a:t>抽象的に書かれているねらいをそのまま捉えるのではなく、（★イメージの表示）「子ども達からどのような発言やつぶやきが聞かれるだろうか」といったように、子どもの学びの姿をねらいに照らして具体的に描くことを大切にしながら進めていきます。</a:t>
            </a:r>
            <a:endParaRPr kumimoji="1" lang="en-US" altLang="ja-JP" dirty="0" smtClean="0">
              <a:latin typeface="游明朝" panose="02020400000000000000" pitchFamily="18" charset="-128"/>
              <a:ea typeface="游明朝" panose="02020400000000000000" pitchFamily="18" charset="-128"/>
            </a:endParaRPr>
          </a:p>
          <a:p>
            <a:endParaRPr kumimoji="1" lang="ja-JP" altLang="en-US"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今日の研修では、「道徳科の評価ってどうするの？　評価編」を行います。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360873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それでは</a:t>
            </a:r>
            <a:r>
              <a:rPr kumimoji="1" lang="en-US" altLang="ja-JP" dirty="0" smtClean="0">
                <a:latin typeface="游明朝" panose="02020400000000000000" pitchFamily="18" charset="-128"/>
                <a:ea typeface="游明朝" panose="02020400000000000000" pitchFamily="18" charset="-128"/>
              </a:rPr>
              <a:t>Step</a:t>
            </a:r>
            <a:r>
              <a:rPr kumimoji="1" lang="ja-JP" altLang="en-US" dirty="0" smtClean="0">
                <a:latin typeface="游明朝" panose="02020400000000000000" pitchFamily="18" charset="-128"/>
                <a:ea typeface="游明朝" panose="02020400000000000000" pitchFamily="18" charset="-128"/>
              </a:rPr>
              <a:t>４に移ります。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記述からの学習状況の把握以外に、評価のための具体的な工夫はないでしょうか。</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参考として、普段、どのように学習状況を把握しているかを思い返してみましょう。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1066371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記述からの学習状況の把握以外に、次のような方法が考えられます。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（★発言の表示）発言を聴く　毎回発言の授業記録を残すことは難しいですが、黒板にネームカード等を貼り付けておいて、写真を撮るという方法もあります。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（★観察の表示）発表や発言、記述の様子などの観察をする　</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（★ヒアリングの表示）発表や記述に基づいて個別にヒアリングをする。これは、発言や記述が苦手な子どもに有効です。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評価のためには、子ども一人一人の評価資料を毎時間蓄積していく必要があります。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右側のまとめの表示）そしてこれらの資料等を、例えば「一面的な見方から多面的・多角的な見方へと発展しているか」、「道徳的価値の理解を自分自身との関わりの中で深めているか」といった視点で学習状況を把握することができ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2391049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道徳科の評価において大切だと思ったことは何ですか？</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近くの人と意見交換をしましょう。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1172424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道徳科の評価を推進するに当たっては、学習評価の妥当性、信頼性を担保することが重要です。評価は個々の教員が個人として行うのではなく、学校として組織的・計画的に行う必要があります。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例えば、評価のために集める資料や評価方法を明確にしたり、教員間で共通理解を図ったりすることができます。また、ローテーション授業によって授業力向上だけでなく、評価に対して共通認識をもつ機会にすることもでき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評価編「道徳科の評価について　基本事項の整理」のパワーポイントは以上です。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273844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ここからは道徳科の評価について見ていきます。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評価と聞いてイメージすることは何ですか？</a:t>
            </a:r>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ここでは「評価」に対するイメージを出し合いましょう。</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想定される回答</a:t>
            </a:r>
            <a:r>
              <a:rPr kumimoji="1" lang="en-US" altLang="ja-JP" dirty="0" smtClean="0">
                <a:latin typeface="游明朝" panose="02020400000000000000" pitchFamily="18" charset="-128"/>
                <a:ea typeface="游明朝" panose="02020400000000000000" pitchFamily="18" charset="-128"/>
              </a:rPr>
              <a:t>〕</a:t>
            </a:r>
          </a:p>
          <a:p>
            <a:r>
              <a:rPr kumimoji="1" lang="ja-JP" altLang="en-US" dirty="0" smtClean="0">
                <a:latin typeface="游明朝" panose="02020400000000000000" pitchFamily="18" charset="-128"/>
                <a:ea typeface="游明朝" panose="02020400000000000000" pitchFamily="18" charset="-128"/>
              </a:rPr>
              <a:t>・学期末が大変　・テスト　・評定　・観点別評価　等</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ja-JP" altLang="en-US"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20557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そもそも、道徳科の評価は何のためにするのでしょうか。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通知表や指導要録のためでしょうか？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教科における評価でもそう思われますか？</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評価は、子どもの学習改善につながるものであり、教員の指導改善につなげるものでもあります。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評価を子どもの次の支援につなげるのは道徳科でも同じです。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道徳科の評価は、子どもの側から見れば自らの成長を実感し、意欲を高め、道徳性の向上につなげていくものであり、教員の側から見れば、目標や計画、指導の改善や充実につなげるものになります。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だからこそ１時間ごとの学習状況の把握が大事になります。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154006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では、道徳科の評価はいつするのでしょうか。</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道徳科の評価は、「道徳科の授業」での子どもの学びを評価します。道徳科以外の学校教育全体で見られた子どもの言動といった道徳的実践は評価の対象ではありません。</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80963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道徳科の評価において基本となることを確認していきましょう。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104340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例えば、「困っている友だちを助けることができました。」これは道徳科の評価としてどうでしょうか？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違和感がありますね。これは（★道徳的実践についての表示）学校生活の中で見られた言動、つまり道徳的実践に対しての評価であって、これは総合所見や行動の記録欄に記述する内容です。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道徳の授業の評価についての表示）道徳の授業における学習状況や道徳性に係る成長の様子についての評価が、道徳科の評価に該当します。つまり、道徳科の評価と総合所見及び行動の記録は、切り離して評価する必要があ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234659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評価において、教科と道徳科の違いがあります。目標に準拠した評価と、個人内評価の違いです。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各教科においては、子どもは授業を始める時点において、その授業で学ぶ内容についてまだ知らない状態です。そして授業を通して「知る、分かる、できる」ようになります。そこに子どもの喜びがあります。例えば、理科という教科を例に挙げるなら、観察や実験を通して思考しながら、それまで知らなかった科学的な知識などを新たに知る（理解する）ということです。つまり、教科ではどれだけ理解できたか等、達成度を評価する、目標に準拠した評価になり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一方、（★道徳科の個人内評価イメージ図の表示）子どもがいかに成長したかを積極的に認め、励ます評価を、個人内評価といいます。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イメージ図に沿って説明すると、目標に準拠した評価の場合は矢印の先端、星印の部分を見るのに対して、個人内評価では、星印にあたるものはなく、また矢印の長さが長ければいいというものでもありません。つまり、ねらいを設定して授業に臨みますが、そのねらいをゴールとして子どもの評価は行わないということです。子どもがいかに成長したかを積極的に受け止めて認め、励ます評価であり、子ども一人一人の伸び</a:t>
            </a:r>
            <a:r>
              <a:rPr kumimoji="1" lang="ja-JP" altLang="en-US" dirty="0" err="1" smtClean="0">
                <a:latin typeface="游明朝" panose="02020400000000000000" pitchFamily="18" charset="-128"/>
                <a:ea typeface="游明朝" panose="02020400000000000000" pitchFamily="18" charset="-128"/>
              </a:rPr>
              <a:t>しろを</a:t>
            </a:r>
            <a:r>
              <a:rPr kumimoji="1" lang="ja-JP" altLang="en-US" dirty="0" smtClean="0">
                <a:latin typeface="游明朝" panose="02020400000000000000" pitchFamily="18" charset="-128"/>
                <a:ea typeface="游明朝" panose="02020400000000000000" pitchFamily="18" charset="-128"/>
              </a:rPr>
              <a:t>把握し、良い点や可能性、進歩の状況について評価するものです。子どもが自身の成長を実感し、更に意欲的に取り組もうとするきっかけとなるような評価を目指します。</a:t>
            </a: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道徳科で学ぶ「思いやり」「友情」といった道徳的諸価値は、すでに子ども達は、生活や体験を通して知っていることです。また、学びの伸び</a:t>
            </a:r>
            <a:r>
              <a:rPr kumimoji="1" lang="ja-JP" altLang="en-US" dirty="0" err="1" smtClean="0">
                <a:latin typeface="游明朝" panose="02020400000000000000" pitchFamily="18" charset="-128"/>
                <a:ea typeface="游明朝" panose="02020400000000000000" pitchFamily="18" charset="-128"/>
              </a:rPr>
              <a:t>しろには</a:t>
            </a:r>
            <a:r>
              <a:rPr kumimoji="1" lang="ja-JP" altLang="en-US" dirty="0" smtClean="0">
                <a:latin typeface="游明朝" panose="02020400000000000000" pitchFamily="18" charset="-128"/>
                <a:ea typeface="游明朝" panose="02020400000000000000" pitchFamily="18" charset="-128"/>
              </a:rPr>
              <a:t>、個人差があります。１時間、あるいは１か月、学期単位でも変わってきます。教科のように到達点に達することをめざして「教える」のではなく、その子なりに、自分の生き方についての考えを深められるようにしたり、新たな気付きを「育もう」とする姿勢で授業に向き合ったりすることが大切です。つまり、現段階より深まったかという視点で学習状況を把握することになります。もしかしたら５年先や</a:t>
            </a:r>
            <a:r>
              <a:rPr kumimoji="1" lang="en-US" altLang="ja-JP" dirty="0" smtClean="0">
                <a:latin typeface="游明朝" panose="02020400000000000000" pitchFamily="18" charset="-128"/>
                <a:ea typeface="游明朝" panose="02020400000000000000" pitchFamily="18" charset="-128"/>
              </a:rPr>
              <a:t>10</a:t>
            </a:r>
            <a:r>
              <a:rPr kumimoji="1" lang="en-US" altLang="ja-JP" baseline="0" dirty="0" smtClean="0">
                <a:latin typeface="游明朝" panose="02020400000000000000" pitchFamily="18" charset="-128"/>
                <a:ea typeface="游明朝" panose="02020400000000000000" pitchFamily="18" charset="-128"/>
              </a:rPr>
              <a:t> </a:t>
            </a:r>
            <a:r>
              <a:rPr kumimoji="1" lang="ja-JP" altLang="en-US" dirty="0" smtClean="0">
                <a:latin typeface="游明朝" panose="02020400000000000000" pitchFamily="18" charset="-128"/>
                <a:ea typeface="游明朝" panose="02020400000000000000" pitchFamily="18" charset="-128"/>
              </a:rPr>
              <a:t>年先になって初めて「あの時道徳でこんなことを学んだなあ」と気付く子ども達もいるかもしれません。そのため、長期的な視点で子どもの心を育もうとすることが大切です。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ja-JP" altLang="en-US" dirty="0" smtClean="0">
              <a:latin typeface="游明朝" panose="02020400000000000000" pitchFamily="18" charset="-128"/>
              <a:ea typeface="游明朝" panose="02020400000000000000" pitchFamily="18" charset="-128"/>
            </a:endParaRPr>
          </a:p>
          <a:p>
            <a:endParaRPr kumimoji="1" lang="ja-JP" altLang="en-US"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5206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学習指導要領解説では、学習状況を把握する評価の視点の例が示されています。</a:t>
            </a:r>
          </a:p>
          <a:p>
            <a:r>
              <a:rPr kumimoji="1" lang="ja-JP" altLang="en-US" dirty="0" smtClean="0">
                <a:latin typeface="游明朝" panose="02020400000000000000" pitchFamily="18" charset="-128"/>
                <a:ea typeface="游明朝" panose="02020400000000000000" pitchFamily="18" charset="-128"/>
              </a:rPr>
              <a:t>１つは、「多面的・多角的な見方へと発展しているか」。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もう１つは、「道徳的価値を自分自身との関わりの中で深めているか」です。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次のスライドで、具体的に見ていきましょう。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231130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65240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6"/>
          <p:cNvSpPr>
            <a:spLocks noGrp="1" noChangeArrowheads="1"/>
          </p:cNvSpPr>
          <p:nvPr>
            <p:ph type="sldNum" sz="quarter" idx="12"/>
          </p:nvPr>
        </p:nvSpPr>
        <p:spPr>
          <a:ln/>
        </p:spPr>
        <p:txBody>
          <a:bodyPr/>
          <a:lstStyle>
            <a:lvl1pPr>
              <a:defRPr/>
            </a:lvl1pPr>
          </a:lstStyle>
          <a:p>
            <a:pPr>
              <a:defRPr/>
            </a:pPr>
            <a:fld id="{215D5CD4-9048-48B8-A46F-ACCE1B732227}"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4"/>
          <p:cNvSpPr>
            <a:spLocks noGrp="1"/>
          </p:cNvSpPr>
          <p:nvPr>
            <p:ph type="ftr" sz="quarter" idx="11"/>
          </p:nvPr>
        </p:nvSpPr>
        <p:spPr>
          <a:xfrm>
            <a:off x="3104297" y="6675437"/>
            <a:ext cx="2935406" cy="365125"/>
          </a:xfrm>
          <a:prstGeom prst="rect">
            <a:avLst/>
          </a:prstGeom>
        </p:spPr>
        <p:txBody>
          <a:bodyPr/>
          <a:lstStyle>
            <a:lvl1pPr>
              <a:defRPr sz="1000" b="0" i="0" baseline="0">
                <a:effectLst>
                  <a:glow rad="101600">
                    <a:schemeClr val="bg1">
                      <a:alpha val="60000"/>
                    </a:schemeClr>
                  </a:glow>
                </a:effectLst>
                <a:latin typeface="UD デジタル 教科書体 N-R" panose="02020400000000000000" pitchFamily="17" charset="-128"/>
                <a:ea typeface="UD デジタル 教科書体 N-R" panose="02020400000000000000" pitchFamily="17" charset="-128"/>
              </a:defRPr>
            </a:lvl1pPr>
          </a:lstStyle>
          <a:p>
            <a:r>
              <a:rPr lang="ja-JP" altLang="en-US" dirty="0" smtClean="0"/>
              <a:t>道徳科研修プログラム（兵庫県立教育研修所）</a:t>
            </a:r>
            <a:endParaRPr lang="ja-JP" altLang="en-US" dirty="0"/>
          </a:p>
        </p:txBody>
      </p:sp>
    </p:spTree>
    <p:extLst>
      <p:ext uri="{BB962C8B-B14F-4D97-AF65-F5344CB8AC3E}">
        <p14:creationId xmlns:p14="http://schemas.microsoft.com/office/powerpoint/2010/main" val="115332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
        <p:nvSpPr>
          <p:cNvPr id="6" name="Slide Number Placeholder 5"/>
          <p:cNvSpPr>
            <a:spLocks noGrp="1"/>
          </p:cNvSpPr>
          <p:nvPr>
            <p:ph type="sldNum" sz="quarter" idx="12"/>
          </p:nvPr>
        </p:nvSpPr>
        <p:spPr>
          <a:xfrm>
            <a:off x="6878080" y="186210"/>
            <a:ext cx="2057400" cy="365125"/>
          </a:xfrm>
        </p:spPr>
        <p:txBody>
          <a:bodyPr/>
          <a:lstStyle>
            <a:lvl1pPr>
              <a:defRPr sz="2000">
                <a:solidFill>
                  <a:schemeClr val="bg1"/>
                </a:solidFill>
                <a:latin typeface="Meiryo UI" panose="020B0604030504040204" pitchFamily="50" charset="-128"/>
                <a:ea typeface="Meiryo UI" panose="020B0604030504040204" pitchFamily="50" charset="-128"/>
              </a:defRPr>
            </a:lvl1pPr>
          </a:lstStyle>
          <a:p>
            <a:fld id="{6F8F74E7-3890-47CB-AE1F-EF84CB0B202C}" type="slidenum">
              <a:rPr kumimoji="1" lang="ja-JP" altLang="en-US" smtClean="0"/>
              <a:pPr/>
              <a:t>‹#›</a:t>
            </a:fld>
            <a:endParaRPr kumimoji="1" lang="ja-JP" altLang="en-US" dirty="0"/>
          </a:p>
        </p:txBody>
      </p:sp>
      <p:sp>
        <p:nvSpPr>
          <p:cNvPr id="7" name="フッター プレースホルダー 4"/>
          <p:cNvSpPr txBox="1">
            <a:spLocks/>
          </p:cNvSpPr>
          <p:nvPr userDrawn="1"/>
        </p:nvSpPr>
        <p:spPr>
          <a:xfrm>
            <a:off x="3104297" y="6675437"/>
            <a:ext cx="2935406" cy="365125"/>
          </a:xfrm>
          <a:prstGeom prst="rect">
            <a:avLst/>
          </a:prstGeom>
        </p:spPr>
        <p:txBody>
          <a:bodyPr/>
          <a:lstStyle>
            <a:defPPr>
              <a:defRPr lang="ja-JP"/>
            </a:defPPr>
            <a:lvl1pPr marL="0" algn="l" defTabSz="914400" rtl="0" eaLnBrk="1" latinLnBrk="0" hangingPunct="1">
              <a:defRPr kumimoji="1" sz="1000" b="0" i="0" kern="1200" baseline="0">
                <a:solidFill>
                  <a:schemeClr val="tx1"/>
                </a:solidFill>
                <a:effectLst>
                  <a:glow rad="101600">
                    <a:schemeClr val="bg1">
                      <a:alpha val="60000"/>
                    </a:schemeClr>
                  </a:glow>
                </a:effectLst>
                <a:latin typeface="UD デジタル 教科書体 N-R" panose="02020400000000000000" pitchFamily="17" charset="-128"/>
                <a:ea typeface="UD デジタル 教科書体 N-R" panose="02020400000000000000" pitchFamily="17"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mtClean="0"/>
              <a:t>道徳科研修プログラム（兵庫県立教育研修所）</a:t>
            </a:r>
            <a:endParaRPr lang="ja-JP" altLang="en-US" dirty="0"/>
          </a:p>
        </p:txBody>
      </p:sp>
    </p:spTree>
    <p:extLst>
      <p:ext uri="{BB962C8B-B14F-4D97-AF65-F5344CB8AC3E}">
        <p14:creationId xmlns:p14="http://schemas.microsoft.com/office/powerpoint/2010/main" val="778223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7010400" y="6492876"/>
            <a:ext cx="2133600" cy="365125"/>
          </a:xfrm>
          <a:prstGeom prst="rect">
            <a:avLst/>
          </a:prstGeom>
        </p:spPr>
        <p:txBody>
          <a:bodyPr vert="horz" lIns="91440" tIns="45720" rIns="91440" bIns="45720" rtlCol="0" anchor="ctr"/>
          <a:lstStyle>
            <a:lvl1pPr algn="r">
              <a:defRPr sz="1108">
                <a:solidFill>
                  <a:schemeClr val="tx1">
                    <a:tint val="75000"/>
                  </a:schemeClr>
                </a:solidFill>
                <a:ea typeface="UD デジタル 教科書体 N-B" panose="02020700000000000000" pitchFamily="17" charset="-128"/>
              </a:defRPr>
            </a:lvl1pPr>
          </a:lstStyle>
          <a:p>
            <a:fld id="{973FA57C-AB59-4833-AF31-95C44D5249F2}" type="slidenum">
              <a:rPr lang="ja-JP" altLang="en-US" smtClean="0"/>
              <a:pPr/>
              <a:t>‹#›</a:t>
            </a:fld>
            <a:endParaRPr lang="ja-JP" altLang="en-US" dirty="0"/>
          </a:p>
        </p:txBody>
      </p:sp>
      <p:sp>
        <p:nvSpPr>
          <p:cNvPr id="5" name="フッター プレースホルダー 4"/>
          <p:cNvSpPr>
            <a:spLocks noGrp="1"/>
          </p:cNvSpPr>
          <p:nvPr>
            <p:ph type="ftr" sz="quarter" idx="3"/>
          </p:nvPr>
        </p:nvSpPr>
        <p:spPr>
          <a:xfrm>
            <a:off x="3104297" y="6675437"/>
            <a:ext cx="2935406" cy="365125"/>
          </a:xfrm>
          <a:prstGeom prst="rect">
            <a:avLst/>
          </a:prstGeom>
        </p:spPr>
        <p:txBody>
          <a:bodyPr/>
          <a:lstStyle>
            <a:lvl1pPr>
              <a:defRPr sz="1000" b="0" i="0" baseline="0">
                <a:effectLst>
                  <a:glow rad="101600">
                    <a:schemeClr val="bg1">
                      <a:alpha val="60000"/>
                    </a:schemeClr>
                  </a:glow>
                </a:effectLst>
                <a:latin typeface="UD デジタル 教科書体 N-R" panose="02020400000000000000" pitchFamily="17" charset="-128"/>
                <a:ea typeface="UD デジタル 教科書体 N-R" panose="02020400000000000000" pitchFamily="17" charset="-128"/>
              </a:defRPr>
            </a:lvl1pPr>
          </a:lstStyle>
          <a:p>
            <a:r>
              <a:rPr lang="ja-JP" altLang="en-US" dirty="0" smtClean="0"/>
              <a:t>道徳科研修プログラム（兵庫県立教育研修所）</a:t>
            </a:r>
            <a:endParaRPr lang="ja-JP" altLang="en-US" dirty="0"/>
          </a:p>
        </p:txBody>
      </p:sp>
    </p:spTree>
    <p:extLst>
      <p:ext uri="{BB962C8B-B14F-4D97-AF65-F5344CB8AC3E}">
        <p14:creationId xmlns:p14="http://schemas.microsoft.com/office/powerpoint/2010/main" val="382237314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sldNum="0" hdr="0" dt="0"/>
  <p:txStyles>
    <p:titleStyle>
      <a:lvl1pPr algn="ctr" defTabSz="844083" rtl="0" eaLnBrk="1" latinLnBrk="0" hangingPunct="1">
        <a:spcBef>
          <a:spcPct val="0"/>
        </a:spcBef>
        <a:buNone/>
        <a:defRPr kumimoji="1" sz="4062" kern="1200">
          <a:solidFill>
            <a:schemeClr val="tx1"/>
          </a:solidFill>
          <a:latin typeface="+mj-lt"/>
          <a:ea typeface="UD デジタル 教科書体 N-B" panose="02020700000000000000" pitchFamily="17" charset="-128"/>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UD デジタル 教科書体 N-B" panose="02020700000000000000" pitchFamily="17" charset="-128"/>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UD デジタル 教科書体 N-B" panose="02020700000000000000" pitchFamily="17" charset="-128"/>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UD デジタル 教科書体 N-B" panose="02020700000000000000" pitchFamily="17" charset="-128"/>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UD デジタル 教科書体 N-B" panose="02020700000000000000" pitchFamily="17" charset="-128"/>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UD デジタル 教科書体 N-B" panose="02020700000000000000" pitchFamily="17" charset="-128"/>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gi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g"/><Relationship Id="rId4" Type="http://schemas.openxmlformats.org/officeDocument/2006/relationships/diagramLayout" Target="../diagrams/layout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558799"/>
            <a:ext cx="9144000" cy="2078029"/>
          </a:xfrm>
        </p:spPr>
        <p:txBody>
          <a:bodyPr>
            <a:noAutofit/>
          </a:bodyPr>
          <a:lstStyle/>
          <a:p>
            <a:pPr>
              <a:lnSpc>
                <a:spcPct val="150000"/>
              </a:lnSpc>
            </a:pPr>
            <a:r>
              <a:rPr lang="ja-JP" altLang="en-US" sz="2000" dirty="0">
                <a:latin typeface="UD デジタル 教科書体 NP-R" panose="02020400000000000000" pitchFamily="18" charset="-128"/>
                <a:ea typeface="UD デジタル 教科書体 NP-R" panose="02020400000000000000" pitchFamily="18" charset="-128"/>
              </a:rPr>
              <a:t>「子どもの学びの姿」に照らして考える </a:t>
            </a:r>
            <a:r>
              <a:rPr lang="ja-JP" altLang="en-US" sz="2400" dirty="0">
                <a:latin typeface="UD デジタル 教科書体 NP-R" panose="02020400000000000000" pitchFamily="18" charset="-128"/>
                <a:ea typeface="UD デジタル 教科書体 NP-R" panose="02020400000000000000" pitchFamily="18" charset="-128"/>
              </a:rPr>
              <a:t>道徳科研修プログラム</a:t>
            </a:r>
            <a:r>
              <a:rPr lang="en-US" altLang="ja-JP" sz="2400" dirty="0">
                <a:latin typeface="UD デジタル 教科書体 NP-R" panose="02020400000000000000" pitchFamily="18" charset="-128"/>
                <a:ea typeface="UD デジタル 教科書体 NP-R" panose="02020400000000000000" pitchFamily="18" charset="-128"/>
              </a:rPr>
              <a:t/>
            </a:r>
            <a:br>
              <a:rPr lang="en-US" altLang="ja-JP" sz="2400" dirty="0">
                <a:latin typeface="UD デジタル 教科書体 NP-R" panose="02020400000000000000" pitchFamily="18" charset="-128"/>
                <a:ea typeface="UD デジタル 教科書体 NP-R" panose="02020400000000000000" pitchFamily="18" charset="-128"/>
              </a:rPr>
            </a:br>
            <a:r>
              <a:rPr lang="ja-JP" altLang="en-US" sz="2800" dirty="0">
                <a:latin typeface="UD デジタル 教科書体 NP-R" panose="02020400000000000000" pitchFamily="18" charset="-128"/>
                <a:ea typeface="UD デジタル 教科書体 NP-R" panose="02020400000000000000" pitchFamily="18" charset="-128"/>
              </a:rPr>
              <a:t>　研修資料の活用方法について</a:t>
            </a:r>
            <a:br>
              <a:rPr lang="ja-JP" altLang="en-US" sz="2800" dirty="0">
                <a:latin typeface="UD デジタル 教科書体 NP-R" panose="02020400000000000000" pitchFamily="18" charset="-128"/>
                <a:ea typeface="UD デジタル 教科書体 NP-R" panose="02020400000000000000" pitchFamily="18" charset="-128"/>
              </a:rPr>
            </a:br>
            <a:r>
              <a:rPr lang="en-US" altLang="ja-JP" sz="2800" dirty="0" smtClean="0">
                <a:latin typeface="UD デジタル 教科書体 NP-R" panose="02020400000000000000" pitchFamily="18" charset="-128"/>
                <a:ea typeface="UD デジタル 教科書体 NP-R" panose="02020400000000000000" pitchFamily="18" charset="-128"/>
              </a:rPr>
              <a:t>【</a:t>
            </a:r>
            <a:r>
              <a:rPr kumimoji="1" lang="ja-JP" altLang="en-US" sz="2800" dirty="0" smtClean="0">
                <a:latin typeface="UD デジタル 教科書体 NP-R" panose="02020400000000000000" pitchFamily="18" charset="-128"/>
                <a:ea typeface="UD デジタル 教科書体 NP-R" panose="02020400000000000000" pitchFamily="18" charset="-128"/>
              </a:rPr>
              <a:t>利用上の留意点①</a:t>
            </a:r>
            <a:r>
              <a:rPr kumimoji="1" lang="en-US" altLang="ja-JP" sz="2800" dirty="0" smtClean="0">
                <a:latin typeface="UD デジタル 教科書体 NP-R" panose="02020400000000000000" pitchFamily="18" charset="-128"/>
                <a:ea typeface="UD デジタル 教科書体 NP-R" panose="02020400000000000000" pitchFamily="18" charset="-128"/>
              </a:rPr>
              <a:t>】</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4" name="サブタイトル 2">
            <a:extLst>
              <a:ext uri="{FF2B5EF4-FFF2-40B4-BE49-F238E27FC236}">
                <a16:creationId xmlns:a16="http://schemas.microsoft.com/office/drawing/2014/main" id="{84B76125-B020-4D35-BF0A-C48A5FB69FD7}"/>
              </a:ext>
            </a:extLst>
          </p:cNvPr>
          <p:cNvSpPr txBox="1">
            <a:spLocks/>
          </p:cNvSpPr>
          <p:nvPr/>
        </p:nvSpPr>
        <p:spPr>
          <a:xfrm>
            <a:off x="-144524" y="6105436"/>
            <a:ext cx="9433048" cy="9361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兵庫県立教育研修所</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タイトル 1"/>
          <p:cNvSpPr txBox="1">
            <a:spLocks/>
          </p:cNvSpPr>
          <p:nvPr/>
        </p:nvSpPr>
        <p:spPr>
          <a:xfrm>
            <a:off x="440267" y="2022512"/>
            <a:ext cx="8331199" cy="4431079"/>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UD デジタル 教科書体 N-B" panose="02020700000000000000" pitchFamily="17" charset="-128"/>
                <a:cs typeface="+mj-cs"/>
              </a:defRPr>
            </a:lvl1pPr>
          </a:lstStyle>
          <a:p>
            <a:pPr algn="l"/>
            <a:r>
              <a:rPr lang="en-US" altLang="ja-JP" sz="2000" dirty="0" smtClean="0">
                <a:latin typeface="UD デジタル 教科書体 NP-R" panose="02020400000000000000" pitchFamily="18" charset="-128"/>
                <a:ea typeface="UD デジタル 教科書体 NP-R" panose="02020400000000000000" pitchFamily="18" charset="-128"/>
              </a:rPr>
              <a:t/>
            </a:r>
            <a:br>
              <a:rPr lang="en-US" altLang="ja-JP" sz="2000" dirty="0" smtClean="0">
                <a:latin typeface="UD デジタル 教科書体 NP-R" panose="02020400000000000000" pitchFamily="18" charset="-128"/>
                <a:ea typeface="UD デジタル 教科書体 NP-R" panose="02020400000000000000" pitchFamily="18" charset="-128"/>
              </a:rPr>
            </a:br>
            <a:r>
              <a:rPr lang="ja-JP" altLang="en-US" sz="2400" dirty="0" smtClean="0">
                <a:latin typeface="UD デジタル 教科書体 NP-R" panose="02020400000000000000" pitchFamily="18" charset="-128"/>
                <a:ea typeface="UD デジタル 教科書体 NP-R" panose="02020400000000000000" pitchFamily="18" charset="-128"/>
              </a:rPr>
              <a:t>本スライドの著作権は、兵庫県立教育研修所に帰属します。</a:t>
            </a:r>
            <a:endParaRPr lang="en-US" altLang="ja-JP" sz="2400" dirty="0" smtClean="0">
              <a:latin typeface="UD デジタル 教科書体 NP-R" panose="02020400000000000000" pitchFamily="18" charset="-128"/>
              <a:ea typeface="UD デジタル 教科書体 NP-R" panose="02020400000000000000" pitchFamily="18" charset="-128"/>
            </a:endParaRPr>
          </a:p>
          <a:p>
            <a:pPr algn="l"/>
            <a:r>
              <a:rPr lang="ja-JP" altLang="en-US" sz="2400" dirty="0" smtClean="0">
                <a:latin typeface="UD デジタル 教科書体 NP-R" panose="02020400000000000000" pitchFamily="18" charset="-128"/>
                <a:ea typeface="UD デジタル 教科書体 NP-R" panose="02020400000000000000" pitchFamily="18" charset="-128"/>
              </a:rPr>
              <a:t>一部及び全部の複製・改編は認めません。</a:t>
            </a:r>
            <a:endParaRPr lang="en-US" altLang="ja-JP" sz="2400" dirty="0" smtClean="0">
              <a:latin typeface="UD デジタル 教科書体 NP-R" panose="02020400000000000000" pitchFamily="18" charset="-128"/>
              <a:ea typeface="UD デジタル 教科書体 NP-R" panose="02020400000000000000" pitchFamily="18" charset="-128"/>
            </a:endParaRPr>
          </a:p>
          <a:p>
            <a:pPr algn="l"/>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r>
              <a:rPr lang="ja-JP" altLang="en-US" sz="2000" u="sng" dirty="0" smtClean="0">
                <a:latin typeface="UD デジタル 教科書体 NP-R" panose="02020400000000000000" pitchFamily="18" charset="-128"/>
                <a:ea typeface="UD デジタル 教科書体 NP-R" panose="02020400000000000000" pitchFamily="18" charset="-128"/>
              </a:rPr>
              <a:t>下記の条件において活用できます。</a:t>
            </a:r>
            <a:endParaRPr lang="en-US" altLang="ja-JP" sz="2000" u="sng"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●活用の際は、出典を明示してください。</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（例）出典：道徳科研修プログラム（兵庫県立教育研修所）</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●活用場所は、校内研修や地区等での道徳科の研修に限ります。</a:t>
            </a:r>
            <a:r>
              <a:rPr lang="en-US" altLang="ja-JP" sz="2000" dirty="0" smtClean="0">
                <a:latin typeface="UD デジタル 教科書体 NP-R" panose="02020400000000000000" pitchFamily="18" charset="-128"/>
                <a:ea typeface="UD デジタル 教科書体 NP-R" panose="02020400000000000000" pitchFamily="18" charset="-128"/>
              </a:rPr>
              <a:t/>
            </a:r>
            <a:br>
              <a:rPr lang="en-US" altLang="ja-JP" sz="2000" dirty="0" smtClean="0">
                <a:latin typeface="UD デジタル 教科書体 NP-R" panose="02020400000000000000" pitchFamily="18" charset="-128"/>
                <a:ea typeface="UD デジタル 教科書体 NP-R" panose="02020400000000000000" pitchFamily="18" charset="-128"/>
              </a:rPr>
            </a:br>
            <a:r>
              <a:rPr lang="ja-JP" altLang="en-US" sz="2000" dirty="0" smtClean="0">
                <a:latin typeface="UD デジタル 教科書体 NP-R" panose="02020400000000000000" pitchFamily="18" charset="-128"/>
                <a:ea typeface="UD デジタル 教科書体 NP-R" panose="02020400000000000000" pitchFamily="18" charset="-128"/>
              </a:rPr>
              <a:t>　　</a:t>
            </a:r>
            <a:endParaRPr lang="ja-JP" altLang="en-US" sz="2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4588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595454" y="5549164"/>
            <a:ext cx="1015350" cy="102820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208749" y="1082692"/>
            <a:ext cx="8711593" cy="5561664"/>
            <a:chOff x="237654" y="1253824"/>
            <a:chExt cx="8711593" cy="5561664"/>
          </a:xfrm>
        </p:grpSpPr>
        <p:sp>
          <p:nvSpPr>
            <p:cNvPr id="34" name="角丸四角形 33"/>
            <p:cNvSpPr/>
            <p:nvPr/>
          </p:nvSpPr>
          <p:spPr>
            <a:xfrm>
              <a:off x="262694" y="2230103"/>
              <a:ext cx="3998595" cy="60972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教科：　目　標</a:t>
              </a:r>
              <a:endParaRPr kumimoji="1" lang="ja-JP" altLang="en-US" sz="2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35" name="角丸四角形吹き出し 34"/>
            <p:cNvSpPr/>
            <p:nvPr/>
          </p:nvSpPr>
          <p:spPr>
            <a:xfrm>
              <a:off x="237654" y="1404325"/>
              <a:ext cx="4076220" cy="721220"/>
            </a:xfrm>
            <a:prstGeom prst="wedgeRoundRectCallout">
              <a:avLst>
                <a:gd name="adj1" fmla="val 42390"/>
                <a:gd name="adj2" fmla="val 32934"/>
                <a:gd name="adj3" fmla="val 16667"/>
              </a:avLst>
            </a:prstGeom>
            <a:noFill/>
            <a:ln w="57150">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どれだけ理解できたか等、</a:t>
              </a:r>
              <a:endParaRPr kumimoji="1" lang="en-US" altLang="ja-JP"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達成度を評価する</a:t>
              </a:r>
              <a:endParaRPr kumimoji="1" lang="en-US" altLang="ja-JP"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37" name="図 36"/>
            <p:cNvPicPr>
              <a:picLocks noChangeAspect="1"/>
            </p:cNvPicPr>
            <p:nvPr/>
          </p:nvPicPr>
          <p:blipFill>
            <a:blip r:embed="rId4"/>
            <a:stretch>
              <a:fillRect/>
            </a:stretch>
          </p:blipFill>
          <p:spPr>
            <a:xfrm>
              <a:off x="1630055" y="4536403"/>
              <a:ext cx="1260243" cy="1411864"/>
            </a:xfrm>
            <a:prstGeom prst="rect">
              <a:avLst/>
            </a:prstGeom>
          </p:spPr>
        </p:pic>
        <p:pic>
          <p:nvPicPr>
            <p:cNvPr id="38" name="図 37"/>
            <p:cNvPicPr>
              <a:picLocks noChangeAspect="1"/>
            </p:cNvPicPr>
            <p:nvPr/>
          </p:nvPicPr>
          <p:blipFill rotWithShape="1">
            <a:blip r:embed="rId5"/>
            <a:srcRect b="2407"/>
            <a:stretch/>
          </p:blipFill>
          <p:spPr>
            <a:xfrm>
              <a:off x="262694" y="4487197"/>
              <a:ext cx="1262688" cy="1461069"/>
            </a:xfrm>
            <a:prstGeom prst="rect">
              <a:avLst/>
            </a:prstGeom>
          </p:spPr>
        </p:pic>
        <p:pic>
          <p:nvPicPr>
            <p:cNvPr id="39" name="図 38"/>
            <p:cNvPicPr>
              <a:picLocks noChangeAspect="1"/>
            </p:cNvPicPr>
            <p:nvPr/>
          </p:nvPicPr>
          <p:blipFill>
            <a:blip r:embed="rId6"/>
            <a:stretch>
              <a:fillRect/>
            </a:stretch>
          </p:blipFill>
          <p:spPr>
            <a:xfrm>
              <a:off x="2988938" y="4620725"/>
              <a:ext cx="1272350" cy="1327542"/>
            </a:xfrm>
            <a:prstGeom prst="rect">
              <a:avLst/>
            </a:prstGeom>
          </p:spPr>
        </p:pic>
        <p:sp>
          <p:nvSpPr>
            <p:cNvPr id="42" name="正方形/長方形 41"/>
            <p:cNvSpPr/>
            <p:nvPr/>
          </p:nvSpPr>
          <p:spPr>
            <a:xfrm>
              <a:off x="527013" y="6021168"/>
              <a:ext cx="3466332" cy="794320"/>
            </a:xfrm>
            <a:prstGeom prst="rect">
              <a:avLst/>
            </a:prstGeom>
            <a:solidFill>
              <a:schemeClr val="bg1"/>
            </a:solidFill>
            <a:ln w="38100">
              <a:solidFill>
                <a:srgbClr val="002060"/>
              </a:solidFill>
            </a:ln>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rPr>
                <a:t>目標に準拠した評価</a:t>
              </a:r>
              <a:r>
                <a:rPr kumimoji="1" lang="ja-JP" altLang="en-US" sz="20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rPr>
                <a:t>（イメージ）</a:t>
              </a:r>
              <a:endParaRPr kumimoji="1" lang="en-US" altLang="ja-JP" sz="20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5" name="上矢印 44"/>
            <p:cNvSpPr/>
            <p:nvPr/>
          </p:nvSpPr>
          <p:spPr>
            <a:xfrm>
              <a:off x="3372514" y="2540679"/>
              <a:ext cx="505199" cy="2013206"/>
            </a:xfrm>
            <a:prstGeom prst="up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上矢印 45"/>
            <p:cNvSpPr/>
            <p:nvPr/>
          </p:nvSpPr>
          <p:spPr>
            <a:xfrm>
              <a:off x="2008824" y="3510515"/>
              <a:ext cx="505199" cy="882005"/>
            </a:xfrm>
            <a:prstGeom prst="up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上矢印 46"/>
            <p:cNvSpPr/>
            <p:nvPr/>
          </p:nvSpPr>
          <p:spPr>
            <a:xfrm>
              <a:off x="641439" y="2912726"/>
              <a:ext cx="505199" cy="1479794"/>
            </a:xfrm>
            <a:prstGeom prst="up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星 5 47"/>
            <p:cNvSpPr/>
            <p:nvPr/>
          </p:nvSpPr>
          <p:spPr>
            <a:xfrm>
              <a:off x="688885" y="2574047"/>
              <a:ext cx="433027" cy="36583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星 5 48"/>
            <p:cNvSpPr/>
            <p:nvPr/>
          </p:nvSpPr>
          <p:spPr>
            <a:xfrm>
              <a:off x="3400944" y="2208552"/>
              <a:ext cx="433027" cy="36583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星 5 49"/>
            <p:cNvSpPr/>
            <p:nvPr/>
          </p:nvSpPr>
          <p:spPr>
            <a:xfrm>
              <a:off x="2059251" y="3169224"/>
              <a:ext cx="433027" cy="36583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p:cNvGrpSpPr/>
            <p:nvPr/>
          </p:nvGrpSpPr>
          <p:grpSpPr>
            <a:xfrm>
              <a:off x="4764625" y="1253824"/>
              <a:ext cx="4184622" cy="5559416"/>
              <a:chOff x="4737310" y="1259407"/>
              <a:chExt cx="4184622" cy="5559416"/>
            </a:xfrm>
          </p:grpSpPr>
          <p:sp>
            <p:nvSpPr>
              <p:cNvPr id="54" name="角丸四角形吹き出し 53"/>
              <p:cNvSpPr/>
              <p:nvPr/>
            </p:nvSpPr>
            <p:spPr>
              <a:xfrm>
                <a:off x="4737310" y="1259407"/>
                <a:ext cx="4184622" cy="958327"/>
              </a:xfrm>
              <a:prstGeom prst="wedgeRoundRectCallout">
                <a:avLst>
                  <a:gd name="adj1" fmla="val 42390"/>
                  <a:gd name="adj2" fmla="val 32934"/>
                  <a:gd name="adj3" fmla="val 16667"/>
                </a:avLst>
              </a:prstGeom>
              <a:noFill/>
              <a:ln w="57150">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伸び</a:t>
                </a:r>
                <a:r>
                  <a:rPr kumimoji="1" lang="ja-JP" altLang="en-US" sz="2400" b="0" i="0" u="none" strike="noStrike" kern="1200" cap="none" spc="0" normalizeH="0" baseline="0" noProof="0" dirty="0" err="1"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しろを</a:t>
                </a:r>
                <a:r>
                  <a:rPr kumimoji="1" lang="ja-JP" altLang="en-US"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見取る</a:t>
                </a:r>
                <a:endParaRPr kumimoji="1" lang="en-US" altLang="ja-JP"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評価規準はなく達成度は評価できない</a:t>
                </a:r>
                <a:endParaRPr kumimoji="1" lang="en-US" altLang="ja-JP" sz="1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grpSp>
            <p:nvGrpSpPr>
              <p:cNvPr id="3" name="グループ化 2"/>
              <p:cNvGrpSpPr/>
              <p:nvPr/>
            </p:nvGrpSpPr>
            <p:grpSpPr>
              <a:xfrm>
                <a:off x="4809481" y="2217734"/>
                <a:ext cx="3998595" cy="4601089"/>
                <a:chOff x="4809481" y="2217734"/>
                <a:chExt cx="3998595" cy="4601089"/>
              </a:xfrm>
            </p:grpSpPr>
            <p:pic>
              <p:nvPicPr>
                <p:cNvPr id="40" name="図 39"/>
                <p:cNvPicPr>
                  <a:picLocks noChangeAspect="1"/>
                </p:cNvPicPr>
                <p:nvPr/>
              </p:nvPicPr>
              <p:blipFill rotWithShape="1">
                <a:blip r:embed="rId5"/>
                <a:srcRect b="2407"/>
                <a:stretch/>
              </p:blipFill>
              <p:spPr>
                <a:xfrm>
                  <a:off x="4809481" y="4487197"/>
                  <a:ext cx="1262688" cy="1461069"/>
                </a:xfrm>
                <a:prstGeom prst="rect">
                  <a:avLst/>
                </a:prstGeom>
              </p:spPr>
            </p:pic>
            <p:pic>
              <p:nvPicPr>
                <p:cNvPr id="41" name="図 40"/>
                <p:cNvPicPr>
                  <a:picLocks noChangeAspect="1"/>
                </p:cNvPicPr>
                <p:nvPr/>
              </p:nvPicPr>
              <p:blipFill>
                <a:blip r:embed="rId6"/>
                <a:stretch>
                  <a:fillRect/>
                </a:stretch>
              </p:blipFill>
              <p:spPr>
                <a:xfrm>
                  <a:off x="7535725" y="4620725"/>
                  <a:ext cx="1272350" cy="1327542"/>
                </a:xfrm>
                <a:prstGeom prst="rect">
                  <a:avLst/>
                </a:prstGeom>
              </p:spPr>
            </p:pic>
            <p:sp>
              <p:nvSpPr>
                <p:cNvPr id="43" name="正方形/長方形 42"/>
                <p:cNvSpPr/>
                <p:nvPr/>
              </p:nvSpPr>
              <p:spPr>
                <a:xfrm>
                  <a:off x="5170337" y="6021169"/>
                  <a:ext cx="3466332" cy="797654"/>
                </a:xfrm>
                <a:prstGeom prst="rect">
                  <a:avLst/>
                </a:prstGeom>
                <a:solidFill>
                  <a:schemeClr val="bg1"/>
                </a:solidFill>
                <a:ln w="38100">
                  <a:solidFill>
                    <a:srgbClr val="C00000"/>
                  </a:solidFill>
                </a:ln>
              </p:spPr>
              <p:txBody>
                <a:bodyPr wrap="square">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rPr>
                    <a:t>個人内評価</a:t>
                  </a:r>
                  <a:endParaRPr kumimoji="1" lang="en-US" altLang="ja-JP" sz="28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ts val="25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rPr>
                    <a:t>（イメージ）</a:t>
                  </a:r>
                  <a:endParaRPr kumimoji="1" lang="en-US" altLang="ja-JP" sz="20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4" name="角丸四角形 43"/>
                <p:cNvSpPr/>
                <p:nvPr/>
              </p:nvSpPr>
              <p:spPr>
                <a:xfrm>
                  <a:off x="4809481" y="2217734"/>
                  <a:ext cx="3998595" cy="609720"/>
                </a:xfrm>
                <a:prstGeom prst="round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道徳科の授業のねらい</a:t>
                  </a:r>
                  <a:endPar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51" name="上矢印 50"/>
                <p:cNvSpPr/>
                <p:nvPr/>
              </p:nvSpPr>
              <p:spPr>
                <a:xfrm>
                  <a:off x="7944928" y="2899266"/>
                  <a:ext cx="505199" cy="1648555"/>
                </a:xfrm>
                <a:prstGeom prst="upArrow">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上矢印 51"/>
                <p:cNvSpPr/>
                <p:nvPr/>
              </p:nvSpPr>
              <p:spPr>
                <a:xfrm>
                  <a:off x="6547913" y="3125475"/>
                  <a:ext cx="505199" cy="1116705"/>
                </a:xfrm>
                <a:prstGeom prst="upArrow">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上矢印 52"/>
                <p:cNvSpPr/>
                <p:nvPr/>
              </p:nvSpPr>
              <p:spPr>
                <a:xfrm>
                  <a:off x="5227540" y="2899266"/>
                  <a:ext cx="505199" cy="794165"/>
                </a:xfrm>
                <a:prstGeom prst="upArrow">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右中かっこ 54"/>
                <p:cNvSpPr/>
                <p:nvPr/>
              </p:nvSpPr>
              <p:spPr>
                <a:xfrm>
                  <a:off x="5751727" y="2868566"/>
                  <a:ext cx="353117" cy="824866"/>
                </a:xfrm>
                <a:prstGeom prst="rightBrace">
                  <a:avLst/>
                </a:prstGeom>
                <a:ln w="57150">
                  <a:solidFill>
                    <a:srgbClr val="FFC00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6" name="右中かっこ 55"/>
                <p:cNvSpPr/>
                <p:nvPr/>
              </p:nvSpPr>
              <p:spPr>
                <a:xfrm>
                  <a:off x="7047608" y="3125475"/>
                  <a:ext cx="406646" cy="1116705"/>
                </a:xfrm>
                <a:prstGeom prst="rightBrace">
                  <a:avLst/>
                </a:prstGeom>
                <a:ln w="57150">
                  <a:solidFill>
                    <a:srgbClr val="FFC00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7" name="右中かっこ 56"/>
                <p:cNvSpPr/>
                <p:nvPr/>
              </p:nvSpPr>
              <p:spPr>
                <a:xfrm>
                  <a:off x="8406214" y="2899265"/>
                  <a:ext cx="401862" cy="1660924"/>
                </a:xfrm>
                <a:prstGeom prst="rightBrace">
                  <a:avLst/>
                </a:prstGeom>
                <a:ln w="57150">
                  <a:solidFill>
                    <a:srgbClr val="FFC00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58" name="図 57"/>
                <p:cNvPicPr>
                  <a:picLocks noChangeAspect="1"/>
                </p:cNvPicPr>
                <p:nvPr/>
              </p:nvPicPr>
              <p:blipFill>
                <a:blip r:embed="rId4"/>
                <a:stretch>
                  <a:fillRect/>
                </a:stretch>
              </p:blipFill>
              <p:spPr>
                <a:xfrm>
                  <a:off x="6180471" y="4537494"/>
                  <a:ext cx="1260243" cy="1411864"/>
                </a:xfrm>
                <a:prstGeom prst="rect">
                  <a:avLst/>
                </a:prstGeom>
              </p:spPr>
            </p:pic>
          </p:grpSp>
        </p:grpSp>
      </p:grpSp>
      <p:sp>
        <p:nvSpPr>
          <p:cNvPr id="33"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6" name="正方形/長方形 35"/>
          <p:cNvSpPr/>
          <p:nvPr/>
        </p:nvSpPr>
        <p:spPr>
          <a:xfrm>
            <a:off x="-162053" y="645784"/>
            <a:ext cx="7007046" cy="523220"/>
          </a:xfrm>
          <a:prstGeom prst="rect">
            <a:avLst/>
          </a:prstGeom>
        </p:spPr>
        <p:txBody>
          <a:bodyPr wrap="none">
            <a:spAutoFit/>
          </a:bodyPr>
          <a:lstStyle/>
          <a:p>
            <a:pPr lvl="0" algn="ctr">
              <a:spcBef>
                <a:spcPct val="50000"/>
              </a:spcBef>
              <a:defRPr/>
            </a:pPr>
            <a:r>
              <a:rPr lang="en-US" altLang="ja-JP" sz="2800" b="1" dirty="0">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道徳科における評価の基本的な考え方</a:t>
            </a:r>
            <a:r>
              <a:rPr lang="en-US" altLang="ja-JP" sz="2800" b="1" dirty="0">
                <a:latin typeface="UD デジタル 教科書体 N-B" panose="02020700000000000000" pitchFamily="17" charset="-128"/>
                <a:ea typeface="UD デジタル 教科書体 N-B" panose="02020700000000000000" pitchFamily="17" charset="-128"/>
              </a:rPr>
              <a:t>】</a:t>
            </a:r>
            <a:endParaRPr lang="ja-JP" altLang="en-US" sz="2800" b="1" dirty="0">
              <a:latin typeface="UD デジタル 教科書体 N-B" panose="02020700000000000000" pitchFamily="17" charset="-128"/>
              <a:ea typeface="UD デジタル 教科書体 N-B" panose="02020700000000000000" pitchFamily="17" charset="-128"/>
            </a:endParaRPr>
          </a:p>
        </p:txBody>
      </p:sp>
      <p:pic>
        <p:nvPicPr>
          <p:cNvPr id="31" name="Picture 2" descr="https://web.pref.hyogo.lg.jp/kk03/documents/118.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7705" y="687528"/>
            <a:ext cx="906198" cy="929349"/>
          </a:xfrm>
          <a:prstGeom prst="rect">
            <a:avLst/>
          </a:prstGeom>
          <a:noFill/>
          <a:extLst>
            <a:ext uri="{909E8E84-426E-40DD-AFC4-6F175D3DCCD1}">
              <a14:hiddenFill xmlns:a14="http://schemas.microsoft.com/office/drawing/2010/main">
                <a:solidFill>
                  <a:srgbClr val="FFFFFF"/>
                </a:solidFill>
              </a14:hiddenFill>
            </a:ext>
          </a:extLst>
        </p:spPr>
      </p:pic>
      <p:sp>
        <p:nvSpPr>
          <p:cNvPr id="5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5802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27185" y="1785113"/>
            <a:ext cx="8778887" cy="167917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一面的な見方から</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0"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多面的・多角的な見方へ</a:t>
            </a:r>
            <a:r>
              <a:rPr kumimoji="1" lang="ja-JP" altLang="en-US" sz="3600" i="0" u="sng"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と発展</a:t>
            </a: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しているか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p:cNvSpPr txBox="1"/>
          <p:nvPr/>
        </p:nvSpPr>
        <p:spPr>
          <a:xfrm flipH="1">
            <a:off x="227186" y="6051845"/>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p:cNvSpPr/>
          <p:nvPr/>
        </p:nvSpPr>
        <p:spPr>
          <a:xfrm>
            <a:off x="-151722" y="911688"/>
            <a:ext cx="8640960" cy="646331"/>
          </a:xfrm>
          <a:prstGeom prst="rect">
            <a:avLst/>
          </a:prstGeom>
        </p:spPr>
        <p:txBody>
          <a:bodyPr wrap="square">
            <a:spAutoFit/>
          </a:bodyPr>
          <a:lstStyle/>
          <a:p>
            <a:pPr lvl="0">
              <a:defRPr/>
            </a:pPr>
            <a:r>
              <a:rPr lang="en-US" altLang="ja-JP" sz="3600" dirty="0" smtClean="0">
                <a:solidFill>
                  <a:prstClr val="black"/>
                </a:solidFill>
                <a:latin typeface="UD デジタル 教科書体 NP-B" panose="02020700000000000000" pitchFamily="18" charset="-128"/>
                <a:ea typeface="UD デジタル 教科書体 NP-B" panose="02020700000000000000" pitchFamily="18" charset="-128"/>
              </a:rPr>
              <a:t>【</a:t>
            </a:r>
            <a:r>
              <a:rPr lang="ja-JP" altLang="en-US" sz="3600" dirty="0" smtClean="0">
                <a:solidFill>
                  <a:prstClr val="black"/>
                </a:solidFill>
                <a:latin typeface="UD デジタル 教科書体 NP-B" panose="02020700000000000000" pitchFamily="18" charset="-128"/>
                <a:ea typeface="UD デジタル 教科書体 NP-B" panose="02020700000000000000" pitchFamily="18" charset="-128"/>
              </a:rPr>
              <a:t>評価の</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rPr>
              <a:t>視点の例</a:t>
            </a:r>
            <a:r>
              <a:rPr lang="en-US" altLang="ja-JP" sz="3600" dirty="0" smtClean="0">
                <a:solidFill>
                  <a:prstClr val="black"/>
                </a:solidFill>
                <a:latin typeface="UD デジタル 教科書体 NP-B" panose="02020700000000000000" pitchFamily="18" charset="-128"/>
                <a:ea typeface="UD デジタル 教科書体 NP-B" panose="02020700000000000000" pitchFamily="18" charset="-128"/>
              </a:rPr>
              <a:t>】</a:t>
            </a:r>
            <a:endPar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endParaRPr>
          </a:p>
        </p:txBody>
      </p:sp>
      <p:sp>
        <p:nvSpPr>
          <p:cNvPr id="18" name="正方形/長方形 17"/>
          <p:cNvSpPr/>
          <p:nvPr/>
        </p:nvSpPr>
        <p:spPr>
          <a:xfrm>
            <a:off x="227184" y="3918479"/>
            <a:ext cx="8778887" cy="1679178"/>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道徳的価値の理解を</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0"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自分自身との関わりの中で深めている</a:t>
            </a: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714746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75102" y="1423652"/>
            <a:ext cx="8778887" cy="167917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一面的な見方から</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0"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多面的・多角的な見方へ</a:t>
            </a:r>
            <a:r>
              <a:rPr kumimoji="1" lang="ja-JP" altLang="en-US" sz="3600" i="0" u="sng"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と発展</a:t>
            </a: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しているか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p:cNvSpPr txBox="1"/>
          <p:nvPr/>
        </p:nvSpPr>
        <p:spPr>
          <a:xfrm flipH="1">
            <a:off x="227186" y="6237797"/>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p:cNvSpPr/>
          <p:nvPr/>
        </p:nvSpPr>
        <p:spPr>
          <a:xfrm>
            <a:off x="-151722" y="776660"/>
            <a:ext cx="8640960" cy="646331"/>
          </a:xfrm>
          <a:prstGeom prst="rect">
            <a:avLst/>
          </a:prstGeom>
        </p:spPr>
        <p:txBody>
          <a:bodyPr wrap="square">
            <a:spAutoFit/>
          </a:bodyPr>
          <a:lstStyle/>
          <a:p>
            <a:pPr lvl="0">
              <a:defRPr/>
            </a:pPr>
            <a:r>
              <a:rPr lang="en-US" altLang="ja-JP" sz="3600" dirty="0" smtClean="0">
                <a:solidFill>
                  <a:prstClr val="black"/>
                </a:solidFill>
                <a:latin typeface="UD デジタル 教科書体 NP-B" panose="02020700000000000000" pitchFamily="18" charset="-128"/>
                <a:ea typeface="UD デジタル 教科書体 NP-B" panose="02020700000000000000" pitchFamily="18" charset="-128"/>
              </a:rPr>
              <a:t>【</a:t>
            </a:r>
            <a:r>
              <a:rPr lang="ja-JP" altLang="en-US" sz="3600" dirty="0" smtClean="0">
                <a:solidFill>
                  <a:prstClr val="black"/>
                </a:solidFill>
                <a:latin typeface="UD デジタル 教科書体 NP-B" panose="02020700000000000000" pitchFamily="18" charset="-128"/>
                <a:ea typeface="UD デジタル 教科書体 NP-B" panose="02020700000000000000" pitchFamily="18" charset="-128"/>
              </a:rPr>
              <a:t>評価の</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rPr>
              <a:t>視点の例</a:t>
            </a:r>
            <a:r>
              <a:rPr lang="en-US" altLang="ja-JP" sz="3600" dirty="0" smtClean="0">
                <a:solidFill>
                  <a:prstClr val="black"/>
                </a:solidFill>
                <a:latin typeface="UD デジタル 教科書体 NP-B" panose="02020700000000000000" pitchFamily="18" charset="-128"/>
                <a:ea typeface="UD デジタル 教科書体 NP-B" panose="02020700000000000000" pitchFamily="18" charset="-128"/>
              </a:rPr>
              <a:t>】</a:t>
            </a:r>
            <a:endPar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endParaRPr>
          </a:p>
        </p:txBody>
      </p:sp>
      <p:sp>
        <p:nvSpPr>
          <p:cNvPr id="18" name="正方形/長方形 17"/>
          <p:cNvSpPr/>
          <p:nvPr/>
        </p:nvSpPr>
        <p:spPr>
          <a:xfrm>
            <a:off x="175102" y="3307167"/>
            <a:ext cx="8778887" cy="2862322"/>
          </a:xfrm>
          <a:prstGeom prst="rect">
            <a:avLst/>
          </a:prstGeom>
          <a:solidFill>
            <a:schemeClr val="bg1"/>
          </a:solidFill>
          <a:ln w="28575">
            <a:solidFill>
              <a:srgbClr val="0070C0"/>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nSpc>
                <a:spcPct val="150000"/>
              </a:lnSpc>
              <a:buFont typeface="Wingdings" panose="05000000000000000000" pitchFamily="2" charset="2"/>
              <a:buChar char="l"/>
              <a:defRPr/>
            </a:pP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道徳的</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価値に関わる問題に対する判断の根拠やそのときの心情を様々な視点から捉え考えようとしている</a:t>
            </a:r>
          </a:p>
          <a:p>
            <a:pPr marL="342900" lvl="0" indent="-342900">
              <a:lnSpc>
                <a:spcPct val="150000"/>
              </a:lnSpc>
              <a:buFont typeface="Wingdings" panose="05000000000000000000" pitchFamily="2" charset="2"/>
              <a:buChar char="l"/>
              <a:defRPr/>
            </a:pP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自分</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と違う立場や感じ方、考え方を理解しようとしている</a:t>
            </a:r>
          </a:p>
          <a:p>
            <a:pPr marL="342900" lvl="0" indent="-342900">
              <a:lnSpc>
                <a:spcPct val="150000"/>
              </a:lnSpc>
              <a:buFont typeface="Wingdings" panose="05000000000000000000" pitchFamily="2" charset="2"/>
              <a:buChar char="l"/>
              <a:defRPr/>
            </a:pP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複数</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の道徳的価値の対立が生じる場面において取り得る行動を多面的・多角的に考えようとしている　等</a:t>
            </a:r>
            <a:endParaRPr kumimoji="1" lang="en-US" altLang="ja-JP"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171791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flipH="1">
            <a:off x="227186" y="6237797"/>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p:cNvSpPr/>
          <p:nvPr/>
        </p:nvSpPr>
        <p:spPr>
          <a:xfrm>
            <a:off x="-134469" y="733921"/>
            <a:ext cx="8640960" cy="646331"/>
          </a:xfrm>
          <a:prstGeom prst="rect">
            <a:avLst/>
          </a:prstGeom>
        </p:spPr>
        <p:txBody>
          <a:bodyPr wrap="square">
            <a:spAutoFit/>
          </a:bodyPr>
          <a:lstStyle/>
          <a:p>
            <a:pPr lvl="0">
              <a:defRPr/>
            </a:pPr>
            <a:r>
              <a:rPr lang="en-US" altLang="ja-JP" sz="3600" dirty="0" smtClean="0">
                <a:solidFill>
                  <a:prstClr val="black"/>
                </a:solidFill>
                <a:latin typeface="UD デジタル 教科書体 NP-B" panose="02020700000000000000" pitchFamily="18" charset="-128"/>
                <a:ea typeface="UD デジタル 教科書体 NP-B" panose="02020700000000000000" pitchFamily="18" charset="-128"/>
              </a:rPr>
              <a:t>【</a:t>
            </a:r>
            <a:r>
              <a:rPr lang="ja-JP" altLang="en-US" sz="3600" dirty="0" smtClean="0">
                <a:solidFill>
                  <a:prstClr val="black"/>
                </a:solidFill>
                <a:latin typeface="UD デジタル 教科書体 NP-B" panose="02020700000000000000" pitchFamily="18" charset="-128"/>
                <a:ea typeface="UD デジタル 教科書体 NP-B" panose="02020700000000000000" pitchFamily="18" charset="-128"/>
              </a:rPr>
              <a:t>評価の</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rPr>
              <a:t>視点の例</a:t>
            </a:r>
            <a:r>
              <a:rPr lang="en-US" altLang="ja-JP" sz="3600" dirty="0" smtClean="0">
                <a:solidFill>
                  <a:prstClr val="black"/>
                </a:solidFill>
                <a:latin typeface="UD デジタル 教科書体 NP-B" panose="02020700000000000000" pitchFamily="18" charset="-128"/>
                <a:ea typeface="UD デジタル 教科書体 NP-B" panose="02020700000000000000" pitchFamily="18" charset="-128"/>
              </a:rPr>
              <a:t>】</a:t>
            </a:r>
            <a:endPar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endParaRPr>
          </a:p>
        </p:txBody>
      </p:sp>
      <p:sp>
        <p:nvSpPr>
          <p:cNvPr id="18" name="正方形/長方形 17"/>
          <p:cNvSpPr/>
          <p:nvPr/>
        </p:nvSpPr>
        <p:spPr>
          <a:xfrm>
            <a:off x="175102" y="1424679"/>
            <a:ext cx="8778887" cy="1679178"/>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道徳的価値の理解を</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0"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自分自身との関わりの中で深めている</a:t>
            </a: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正方形/長方形 7"/>
          <p:cNvSpPr/>
          <p:nvPr/>
        </p:nvSpPr>
        <p:spPr>
          <a:xfrm>
            <a:off x="175102" y="3307167"/>
            <a:ext cx="8778887" cy="2862322"/>
          </a:xfrm>
          <a:prstGeom prst="rect">
            <a:avLst/>
          </a:prstGeom>
          <a:solidFill>
            <a:schemeClr val="bg1"/>
          </a:solidFill>
          <a:ln w="28575">
            <a:solidFill>
              <a:srgbClr val="FF9999"/>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nSpc>
                <a:spcPct val="150000"/>
              </a:lnSpc>
              <a:buFont typeface="Wingdings" panose="05000000000000000000" pitchFamily="2" charset="2"/>
              <a:buChar char="l"/>
              <a:defRPr/>
            </a:pP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読み物</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教材の登場人物を自分自身に置き換えて、自分なりに具体的にイメージして理解しようとしている</a:t>
            </a:r>
          </a:p>
          <a:p>
            <a:pPr marL="342900" lvl="0" indent="-342900">
              <a:lnSpc>
                <a:spcPct val="150000"/>
              </a:lnSpc>
              <a:buFont typeface="Wingdings" panose="05000000000000000000" pitchFamily="2" charset="2"/>
              <a:buChar char="l"/>
              <a:defRPr/>
            </a:pP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現在の</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自分自身を振り返り、自らの行動や考えを見直している</a:t>
            </a:r>
          </a:p>
          <a:p>
            <a:pPr marL="342900" lvl="0" indent="-342900">
              <a:lnSpc>
                <a:spcPct val="150000"/>
              </a:lnSpc>
              <a:buFont typeface="Wingdings" panose="05000000000000000000" pitchFamily="2" charset="2"/>
              <a:buChar char="l"/>
              <a:defRPr/>
            </a:pP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道徳的</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価値を実現することの難しさを自分のこととして捉え、考えようとしている　等</a:t>
            </a:r>
            <a:endParaRPr kumimoji="1" lang="en-US" altLang="ja-JP"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0"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101051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flipH="1">
            <a:off x="241672" y="6262347"/>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5" name="図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7186" y="1219197"/>
            <a:ext cx="8651265" cy="5063639"/>
          </a:xfrm>
          <a:prstGeom prst="rect">
            <a:avLst/>
          </a:prstGeom>
        </p:spPr>
      </p:pic>
      <p:sp>
        <p:nvSpPr>
          <p:cNvPr id="7" name="角丸四角形 6"/>
          <p:cNvSpPr/>
          <p:nvPr/>
        </p:nvSpPr>
        <p:spPr>
          <a:xfrm>
            <a:off x="552158" y="1944579"/>
            <a:ext cx="2035813" cy="936104"/>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角丸四角形 18"/>
          <p:cNvSpPr/>
          <p:nvPr/>
        </p:nvSpPr>
        <p:spPr>
          <a:xfrm>
            <a:off x="2755863" y="1941215"/>
            <a:ext cx="1944216" cy="936104"/>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172838" y="1640540"/>
            <a:ext cx="5047233" cy="2662519"/>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50456" y="730604"/>
            <a:ext cx="6647975" cy="523220"/>
          </a:xfrm>
          <a:prstGeom prst="rect">
            <a:avLst/>
          </a:prstGeom>
        </p:spPr>
        <p:txBody>
          <a:bodyPr wrap="none">
            <a:spAutoFit/>
          </a:bodyPr>
          <a:lstStyle/>
          <a:p>
            <a:pPr lvl="0" algn="ctr">
              <a:spcBef>
                <a:spcPct val="50000"/>
              </a:spcBef>
              <a:defRPr/>
            </a:pPr>
            <a:r>
              <a:rPr lang="en-US" altLang="ja-JP" sz="2800" b="1" dirty="0">
                <a:latin typeface="UD デジタル 教科書体 N-B" panose="02020700000000000000" pitchFamily="17" charset="-128"/>
                <a:ea typeface="UD デジタル 教科書体 N-B" panose="02020700000000000000" pitchFamily="17" charset="-128"/>
              </a:rPr>
              <a:t>【</a:t>
            </a:r>
            <a:r>
              <a:rPr lang="ja-JP" altLang="en-US" sz="2800" b="1" dirty="0" smtClean="0">
                <a:latin typeface="UD デジタル 教科書体 N-B" panose="02020700000000000000" pitchFamily="17" charset="-128"/>
                <a:ea typeface="UD デジタル 教科書体 N-B" panose="02020700000000000000" pitchFamily="17" charset="-128"/>
              </a:rPr>
              <a:t>道徳科の学習活動と評価のイメージ</a:t>
            </a:r>
            <a:r>
              <a:rPr lang="en-US" altLang="ja-JP" sz="2800" b="1" dirty="0" smtClean="0">
                <a:latin typeface="UD デジタル 教科書体 N-B" panose="02020700000000000000" pitchFamily="17" charset="-128"/>
                <a:ea typeface="UD デジタル 教科書体 N-B" panose="02020700000000000000" pitchFamily="17" charset="-128"/>
              </a:rPr>
              <a:t>】</a:t>
            </a:r>
            <a:endParaRPr lang="ja-JP" altLang="en-US" sz="2800" b="1" dirty="0">
              <a:latin typeface="UD デジタル 教科書体 N-B" panose="02020700000000000000" pitchFamily="17" charset="-128"/>
              <a:ea typeface="UD デジタル 教科書体 N-B" panose="02020700000000000000" pitchFamily="17" charset="-128"/>
            </a:endParaRPr>
          </a:p>
        </p:txBody>
      </p:sp>
      <p:sp>
        <p:nvSpPr>
          <p:cNvPr id="10"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11" name="Picture 2" descr="https://web.pref.hyogo.lg.jp/kk03/documents/118.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2253" y="711191"/>
            <a:ext cx="906198" cy="929349"/>
          </a:xfrm>
          <a:prstGeom prst="rect">
            <a:avLst/>
          </a:prstGeom>
          <a:noFill/>
          <a:extLst>
            <a:ext uri="{909E8E84-426E-40DD-AFC4-6F175D3DCCD1}">
              <a14:hiddenFill xmlns:a14="http://schemas.microsoft.com/office/drawing/2010/main">
                <a:solidFill>
                  <a:srgbClr val="FFFFFF"/>
                </a:solidFill>
              </a14:hiddenFill>
            </a:ext>
          </a:extLst>
        </p:spPr>
      </p:pic>
      <p:sp>
        <p:nvSpPr>
          <p:cNvPr id="12"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2386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3515" y="2564852"/>
            <a:ext cx="889248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子どもの</a:t>
            </a:r>
            <a:endParaRPr kumimoji="1" lang="en-US" altLang="ja-JP" sz="3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sng"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学習状況や道徳性に係る成長の様子</a:t>
            </a:r>
            <a:r>
              <a:rPr kumimoji="1" lang="ja-JP" altLang="en-US" sz="3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を把握する。</a:t>
            </a:r>
            <a:endParaRPr kumimoji="1"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正方形/長方形 9"/>
          <p:cNvSpPr/>
          <p:nvPr/>
        </p:nvSpPr>
        <p:spPr>
          <a:xfrm>
            <a:off x="263515" y="4468295"/>
            <a:ext cx="4102090"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個々の内容項目については評価しない</a:t>
            </a:r>
            <a:endParaRPr kumimoji="1" lang="en-US" altLang="ja-JP" sz="36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正方形/長方形 12"/>
          <p:cNvSpPr/>
          <p:nvPr/>
        </p:nvSpPr>
        <p:spPr>
          <a:xfrm>
            <a:off x="4735299" y="4466101"/>
            <a:ext cx="4049347"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数値などではなく</a:t>
            </a:r>
            <a:endParaRPr kumimoji="1" lang="en-US" altLang="ja-JP" sz="36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記述式</a:t>
            </a:r>
            <a:endParaRPr kumimoji="1" lang="en-US" altLang="ja-JP" sz="36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p:cNvSpPr txBox="1"/>
          <p:nvPr/>
        </p:nvSpPr>
        <p:spPr>
          <a:xfrm flipH="1">
            <a:off x="239181" y="5985170"/>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p:cNvSpPr/>
          <p:nvPr/>
        </p:nvSpPr>
        <p:spPr>
          <a:xfrm>
            <a:off x="369991" y="1254144"/>
            <a:ext cx="838911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年間や学期といった</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一定</a:t>
            </a: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の時間的なまとまり</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の中で、</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11"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62828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女性会社員の表情のイラスト「目がハート・疑問・居眠り・照れ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4619" y="3947914"/>
            <a:ext cx="1857375"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雲形吹き出し 3"/>
          <p:cNvSpPr/>
          <p:nvPr/>
        </p:nvSpPr>
        <p:spPr>
          <a:xfrm>
            <a:off x="2802834" y="3773457"/>
            <a:ext cx="4033489" cy="2406094"/>
          </a:xfrm>
          <a:prstGeom prst="cloudCallout">
            <a:avLst>
              <a:gd name="adj1" fmla="val 57918"/>
              <a:gd name="adj2" fmla="val 194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どのように</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把握できるのか知りたいな</a:t>
            </a:r>
            <a:endPar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514276" y="844231"/>
            <a:ext cx="8100539" cy="2713978"/>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子どもの学びをどのように把握し、</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記述式の個人内評価につなげるのかについて考えていきましょう。</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a:t>
            </a:r>
            <a:r>
              <a:rPr lang="en-US" altLang="ja-JP" sz="3600" b="1" dirty="0">
                <a:solidFill>
                  <a:prstClr val="white"/>
                </a:solidFill>
                <a:latin typeface="UD デジタル 教科書体 N-B" panose="02020700000000000000" pitchFamily="17" charset="-128"/>
                <a:ea typeface="UD デジタル 教科書体 N-B" panose="02020700000000000000" pitchFamily="17" charset="-128"/>
              </a:rPr>
              <a:t>2</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評価の視点に基づいた学習状況の把握</a:t>
            </a:r>
            <a:endParaRPr kumimoji="1" lang="ja-JP" altLang="en-US"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970118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女性会社員の表情のイラスト「目がハート・疑問・居眠り・照れ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4619" y="3947914"/>
            <a:ext cx="1857375"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雲形吹き出し 3"/>
          <p:cNvSpPr/>
          <p:nvPr/>
        </p:nvSpPr>
        <p:spPr>
          <a:xfrm>
            <a:off x="2802834" y="3773457"/>
            <a:ext cx="4033489" cy="2406094"/>
          </a:xfrm>
          <a:prstGeom prst="cloudCallout">
            <a:avLst>
              <a:gd name="adj1" fmla="val 57918"/>
              <a:gd name="adj2" fmla="val 194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どのように</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把握できるのか知りたいな</a:t>
            </a:r>
            <a:endPar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139148" y="844230"/>
            <a:ext cx="8832846" cy="2495317"/>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評価の視点</a:t>
            </a: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に照らした時に、</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子どもの記述からどのように把握することができるでしょうか。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a:t>
            </a:r>
            <a:r>
              <a:rPr lang="en-US" altLang="ja-JP" sz="3600" b="1" dirty="0">
                <a:solidFill>
                  <a:prstClr val="white"/>
                </a:solidFill>
                <a:latin typeface="UD デジタル 教科書体 N-B" panose="02020700000000000000" pitchFamily="17" charset="-128"/>
                <a:ea typeface="UD デジタル 教科書体 N-B" panose="02020700000000000000" pitchFamily="17" charset="-128"/>
              </a:rPr>
              <a:t>2</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評価の視点に基づいた学習状況の把握</a:t>
            </a:r>
            <a:endParaRPr kumimoji="1" lang="ja-JP" altLang="en-US"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200931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メモ 16"/>
          <p:cNvSpPr/>
          <p:nvPr/>
        </p:nvSpPr>
        <p:spPr>
          <a:xfrm>
            <a:off x="161200" y="754893"/>
            <a:ext cx="8806691" cy="4088847"/>
          </a:xfrm>
          <a:prstGeom prst="foldedCorner">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以下の子どもの振り返りの記述例の中で、</a:t>
            </a:r>
            <a:endParaRPr kumimoji="1" lang="en-US" altLang="ja-JP" sz="3200" dirty="0" smtClean="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smtClean="0">
                <a:solidFill>
                  <a:srgbClr val="FF0066"/>
                </a:solidFill>
                <a:latin typeface="UD デジタル 教科書体 N-B" panose="02020700000000000000" pitchFamily="17" charset="-128"/>
                <a:ea typeface="UD デジタル 教科書体 N-B" panose="02020700000000000000" pitchFamily="17" charset="-128"/>
              </a:rPr>
              <a:t>「自己を見つめている」ことが見取れる部分</a:t>
            </a:r>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　</a:t>
            </a:r>
            <a:endParaRPr kumimoji="1" lang="en-US" altLang="ja-JP" sz="3200" dirty="0" smtClean="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smtClean="0">
                <a:solidFill>
                  <a:schemeClr val="tx2">
                    <a:lumMod val="60000"/>
                    <a:lumOff val="40000"/>
                  </a:schemeClr>
                </a:solidFill>
                <a:latin typeface="UD デジタル 教科書体 N-B" panose="02020700000000000000" pitchFamily="17" charset="-128"/>
                <a:ea typeface="UD デジタル 教科書体 N-B" panose="02020700000000000000" pitchFamily="17" charset="-128"/>
              </a:rPr>
              <a:t>「多面的・多角的に考えている」ことが見取</a:t>
            </a:r>
            <a:endParaRPr kumimoji="1" lang="en-US" altLang="ja-JP" sz="3200" dirty="0" smtClean="0">
              <a:solidFill>
                <a:schemeClr val="tx2">
                  <a:lumMod val="60000"/>
                  <a:lumOff val="40000"/>
                </a:schemeClr>
              </a:solidFill>
              <a:latin typeface="UD デジタル 教科書体 N-B" panose="02020700000000000000" pitchFamily="17" charset="-128"/>
              <a:ea typeface="UD デジタル 教科書体 N-B" panose="02020700000000000000" pitchFamily="17" charset="-128"/>
            </a:endParaRPr>
          </a:p>
          <a:p>
            <a:r>
              <a:rPr kumimoji="1" lang="ja-JP" altLang="en-US" sz="3200" dirty="0" smtClean="0">
                <a:solidFill>
                  <a:schemeClr val="tx2">
                    <a:lumMod val="60000"/>
                    <a:lumOff val="40000"/>
                  </a:schemeClr>
                </a:solidFill>
                <a:latin typeface="UD デジタル 教科書体 N-B" panose="02020700000000000000" pitchFamily="17" charset="-128"/>
                <a:ea typeface="UD デジタル 教科書体 N-B" panose="02020700000000000000" pitchFamily="17" charset="-128"/>
              </a:rPr>
              <a:t>　</a:t>
            </a:r>
            <a:r>
              <a:rPr kumimoji="1" lang="ja-JP" altLang="en-US" sz="3200" dirty="0" err="1" smtClean="0">
                <a:solidFill>
                  <a:schemeClr val="tx2">
                    <a:lumMod val="60000"/>
                    <a:lumOff val="40000"/>
                  </a:schemeClr>
                </a:solidFill>
                <a:latin typeface="UD デジタル 教科書体 N-B" panose="02020700000000000000" pitchFamily="17" charset="-128"/>
                <a:ea typeface="UD デジタル 教科書体 N-B" panose="02020700000000000000" pitchFamily="17" charset="-128"/>
              </a:rPr>
              <a:t>れる</a:t>
            </a:r>
            <a:r>
              <a:rPr kumimoji="1" lang="ja-JP" altLang="en-US" sz="3200" dirty="0" smtClean="0">
                <a:solidFill>
                  <a:schemeClr val="tx2">
                    <a:lumMod val="60000"/>
                    <a:lumOff val="40000"/>
                  </a:schemeClr>
                </a:solidFill>
                <a:latin typeface="UD デジタル 教科書体 N-B" panose="02020700000000000000" pitchFamily="17" charset="-128"/>
                <a:ea typeface="UD デジタル 教科書体 N-B" panose="02020700000000000000" pitchFamily="17" charset="-128"/>
              </a:rPr>
              <a:t>部分</a:t>
            </a:r>
            <a:endParaRPr lang="en-US" altLang="ja-JP" sz="3200" dirty="0">
              <a:solidFill>
                <a:schemeClr val="tx1"/>
              </a:solidFill>
              <a:latin typeface="UD デジタル 教科書体 N-B" panose="02020700000000000000" pitchFamily="17" charset="-128"/>
              <a:ea typeface="UD デジタル 教科書体 N-B" panose="02020700000000000000" pitchFamily="17" charset="-128"/>
            </a:endParaRPr>
          </a:p>
          <a:p>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0" name="四角形: 角を丸くする 1"/>
          <p:cNvSpPr/>
          <p:nvPr/>
        </p:nvSpPr>
        <p:spPr>
          <a:xfrm>
            <a:off x="161200" y="2799316"/>
            <a:ext cx="8774280" cy="2838191"/>
          </a:xfrm>
          <a:prstGeom prst="roundRect">
            <a:avLst>
              <a:gd name="adj" fmla="val 10965"/>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52400" algn="just">
              <a:lnSpc>
                <a:spcPct val="150000"/>
              </a:lnSpc>
              <a:spcAft>
                <a:spcPts val="0"/>
              </a:spcAft>
            </a:pPr>
            <a:r>
              <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私は、相手に何かしてあげることがやさしさだと思っていました。今日の道徳の勉強</a:t>
            </a:r>
            <a:r>
              <a:rPr lang="ja-JP" sz="2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a:t>
            </a:r>
            <a:r>
              <a:rPr lang="ja-JP" altLang="en-US" sz="2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困った人に</a:t>
            </a:r>
            <a:r>
              <a:rPr lang="ja-JP" sz="2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手</a:t>
            </a:r>
            <a:r>
              <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を差しのべるだけがやさしさではなく、相手の気持ちを想像してみることが大切だと思いました</a:t>
            </a:r>
            <a:r>
              <a:rPr lang="ja-JP" sz="2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0" name="正方形/長方形 19"/>
          <p:cNvSpPr/>
          <p:nvPr/>
        </p:nvSpPr>
        <p:spPr>
          <a:xfrm>
            <a:off x="4101002" y="5804451"/>
            <a:ext cx="4834478" cy="61818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800" dirty="0" smtClean="0">
                <a:latin typeface="UD デジタル 教科書体 NP-B" panose="02020700000000000000" pitchFamily="18" charset="-128"/>
                <a:ea typeface="UD デジタル 教科書体 NP-B" panose="02020700000000000000" pitchFamily="18" charset="-128"/>
              </a:rPr>
              <a:t>多角的・多面的に考えている</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22" name="正方形/長方形 21"/>
          <p:cNvSpPr/>
          <p:nvPr/>
        </p:nvSpPr>
        <p:spPr>
          <a:xfrm>
            <a:off x="128789" y="5804451"/>
            <a:ext cx="3880448" cy="61818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latin typeface="UD デジタル 教科書体 NP-B" panose="02020700000000000000" pitchFamily="18" charset="-128"/>
                <a:ea typeface="UD デジタル 教科書体 NP-B" panose="02020700000000000000" pitchFamily="18" charset="-128"/>
              </a:rPr>
              <a:t>自己を見つめている</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26"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a:t>
            </a:r>
            <a:r>
              <a:rPr lang="en-US" altLang="ja-JP" sz="3600" b="1" dirty="0">
                <a:solidFill>
                  <a:prstClr val="white"/>
                </a:solidFill>
                <a:latin typeface="UD デジタル 教科書体 N-B" panose="02020700000000000000" pitchFamily="17" charset="-128"/>
                <a:ea typeface="UD デジタル 教科書体 N-B" panose="02020700000000000000" pitchFamily="17" charset="-128"/>
              </a:rPr>
              <a:t>2</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評価の視点に基づいた学習状況の把握</a:t>
            </a:r>
            <a:endParaRPr kumimoji="1" lang="ja-JP" altLang="en-US"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610872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a:t>
            </a:r>
            <a:r>
              <a:rPr lang="en-US" altLang="ja-JP" sz="3600" b="1" dirty="0">
                <a:solidFill>
                  <a:prstClr val="white"/>
                </a:solidFill>
                <a:latin typeface="UD デジタル 教科書体 N-B" panose="02020700000000000000" pitchFamily="17" charset="-128"/>
                <a:ea typeface="UD デジタル 教科書体 N-B" panose="02020700000000000000" pitchFamily="17" charset="-128"/>
              </a:rPr>
              <a:t>2</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評価の視点に基づいた学習状況の把握</a:t>
            </a:r>
            <a:endParaRPr kumimoji="1" lang="ja-JP" altLang="en-US"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337931" y="841832"/>
            <a:ext cx="3624205" cy="742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見取りの例</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7" name="正方形/長方形 26"/>
          <p:cNvSpPr/>
          <p:nvPr/>
        </p:nvSpPr>
        <p:spPr>
          <a:xfrm>
            <a:off x="4518663" y="1101023"/>
            <a:ext cx="3880448" cy="61818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latin typeface="UD デジタル 教科書体 NP-B" panose="02020700000000000000" pitchFamily="18" charset="-128"/>
                <a:ea typeface="UD デジタル 教科書体 NP-B" panose="02020700000000000000" pitchFamily="18" charset="-128"/>
              </a:rPr>
              <a:t>自己を見つめている</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0" name="四角形: 角を丸くする 1"/>
          <p:cNvSpPr/>
          <p:nvPr/>
        </p:nvSpPr>
        <p:spPr>
          <a:xfrm>
            <a:off x="161200" y="2005882"/>
            <a:ext cx="8774280" cy="3646995"/>
          </a:xfrm>
          <a:prstGeom prst="roundRect">
            <a:avLst>
              <a:gd name="adj" fmla="val 10965"/>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52400" algn="just">
              <a:lnSpc>
                <a:spcPct val="200000"/>
              </a:lnSpc>
              <a:spcAft>
                <a:spcPts val="0"/>
              </a:spcAft>
            </a:pPr>
            <a:r>
              <a:rPr lang="ja-JP" sz="2800" u="heavy" kern="100" dirty="0">
                <a:effectLst/>
                <a:uFill>
                  <a:solidFill>
                    <a:srgbClr val="FF3399"/>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私は、相手に何かしてあげることがやさしさだと思っていました。</a:t>
            </a:r>
            <a:r>
              <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今日の道徳の勉強</a:t>
            </a:r>
            <a:r>
              <a:rPr lang="ja-JP" sz="2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a:t>
            </a:r>
            <a:r>
              <a:rPr lang="ja-JP" altLang="en-US" sz="2800" u="heavy" kern="100" dirty="0" smtClean="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困った人に</a:t>
            </a:r>
            <a:r>
              <a:rPr lang="ja-JP" sz="2800" u="heavy" kern="100" dirty="0" smtClean="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手</a:t>
            </a:r>
            <a:r>
              <a:rPr lang="ja-JP" sz="2800" u="heavy" kern="100" dirty="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を差しのべるだけがやさしさではなく、相手の気持ちを想像してみることが大切だと思いました</a:t>
            </a:r>
            <a:r>
              <a:rPr lang="ja-JP" sz="2800" u="heavy" kern="100" dirty="0" smtClean="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2000" u="heavy" kern="100" dirty="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4" name="直線矢印コネクタ 3"/>
          <p:cNvCxnSpPr/>
          <p:nvPr/>
        </p:nvCxnSpPr>
        <p:spPr>
          <a:xfrm flipH="1">
            <a:off x="5367131" y="1719209"/>
            <a:ext cx="1091756" cy="60654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H="1" flipV="1">
            <a:off x="5475549" y="5417252"/>
            <a:ext cx="564154" cy="65705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6" name="正方形/長方形 25"/>
          <p:cNvSpPr/>
          <p:nvPr/>
        </p:nvSpPr>
        <p:spPr>
          <a:xfrm>
            <a:off x="3104297" y="5855064"/>
            <a:ext cx="5628406" cy="61818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latin typeface="UD デジタル 教科書体 NP-B" panose="02020700000000000000" pitchFamily="18" charset="-128"/>
                <a:ea typeface="UD デジタル 教科書体 NP-B" panose="02020700000000000000" pitchFamily="18" charset="-128"/>
              </a:rPr>
              <a:t>多角的・多面的に考えている</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5" name="フッター プレースホルダー 4"/>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1613156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84B76125-B020-4D35-BF0A-C48A5FB69FD7}"/>
              </a:ext>
            </a:extLst>
          </p:cNvPr>
          <p:cNvSpPr txBox="1">
            <a:spLocks/>
          </p:cNvSpPr>
          <p:nvPr/>
        </p:nvSpPr>
        <p:spPr>
          <a:xfrm>
            <a:off x="-144524" y="6105436"/>
            <a:ext cx="9433048" cy="9361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兵庫県立教育研修所</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タイトル 1"/>
          <p:cNvSpPr txBox="1">
            <a:spLocks/>
          </p:cNvSpPr>
          <p:nvPr/>
        </p:nvSpPr>
        <p:spPr>
          <a:xfrm>
            <a:off x="491067" y="2490197"/>
            <a:ext cx="8161866" cy="3849265"/>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UD デジタル 教科書体 N-B" panose="02020700000000000000" pitchFamily="17" charset="-128"/>
                <a:cs typeface="+mj-cs"/>
              </a:defRPr>
            </a:lvl1pPr>
          </a:lstStyle>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●スライドを印刷し配付資料として利用する場合</a:t>
            </a:r>
            <a:r>
              <a:rPr lang="ja-JP" altLang="en-US" sz="2000" dirty="0">
                <a:latin typeface="UD デジタル 教科書体 NP-R" panose="02020400000000000000" pitchFamily="18" charset="-128"/>
                <a:ea typeface="UD デジタル 教科書体 NP-R" panose="02020400000000000000" pitchFamily="18" charset="-128"/>
              </a:rPr>
              <a:t>は</a:t>
            </a:r>
            <a:r>
              <a:rPr lang="ja-JP" altLang="en-US" sz="2000" dirty="0" smtClean="0">
                <a:latin typeface="UD デジタル 教科書体 NP-R" panose="02020400000000000000" pitchFamily="18" charset="-128"/>
                <a:ea typeface="UD デジタル 教科書体 NP-R" panose="02020400000000000000" pitchFamily="18" charset="-128"/>
              </a:rPr>
              <a:t>、資料内に出典を</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明示してください。</a:t>
            </a:r>
            <a:endParaRPr lang="ja-JP" altLang="en-US" sz="2000" dirty="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（例）出典</a:t>
            </a:r>
            <a:r>
              <a:rPr lang="ja-JP" altLang="en-US" sz="2000" dirty="0">
                <a:latin typeface="UD デジタル 教科書体 NP-R" panose="02020400000000000000" pitchFamily="18" charset="-128"/>
                <a:ea typeface="UD デジタル 教科書体 NP-R" panose="02020400000000000000" pitchFamily="18" charset="-128"/>
              </a:rPr>
              <a:t>：道徳科研修プログラム（兵庫県立教育研修所）</a:t>
            </a:r>
          </a:p>
          <a:p>
            <a:pPr algn="l">
              <a:lnSpc>
                <a:spcPct val="150000"/>
              </a:lnSpc>
            </a:pPr>
            <a:endParaRPr lang="en-US" altLang="ja-JP" sz="7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●研修でスライドを示すにあたり、以下の設定は認めます。</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著作権に関する留意点①</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と</a:t>
            </a:r>
            <a:r>
              <a:rPr lang="en-US" altLang="ja-JP" sz="2000" dirty="0">
                <a:latin typeface="UD デジタル 教科書体 NP-R" panose="02020400000000000000" pitchFamily="18" charset="-128"/>
                <a:ea typeface="UD デジタル 教科書体 NP-R" panose="02020400000000000000" pitchFamily="18" charset="-128"/>
              </a:rPr>
              <a:t>【</a:t>
            </a:r>
            <a:r>
              <a:rPr lang="ja-JP" altLang="en-US" sz="2000" dirty="0">
                <a:latin typeface="UD デジタル 教科書体 NP-R" panose="02020400000000000000" pitchFamily="18" charset="-128"/>
                <a:ea typeface="UD デジタル 教科書体 NP-R" panose="02020400000000000000" pitchFamily="18" charset="-128"/>
              </a:rPr>
              <a:t>著作権に</a:t>
            </a:r>
            <a:r>
              <a:rPr lang="ja-JP" altLang="en-US" sz="2000" dirty="0" smtClean="0">
                <a:latin typeface="UD デジタル 教科書体 NP-R" panose="02020400000000000000" pitchFamily="18" charset="-128"/>
                <a:ea typeface="UD デジタル 教科書体 NP-R" panose="02020400000000000000" pitchFamily="18" charset="-128"/>
              </a:rPr>
              <a:t>関する留意点②</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の</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スライドを、非表示スライドに設定すること</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・研修で用いるスライド以外を非表示スライドに設定にすること</a:t>
            </a:r>
            <a:r>
              <a:rPr lang="en-US" altLang="ja-JP" sz="2000" dirty="0" smtClean="0">
                <a:latin typeface="UD デジタル 教科書体 NP-R" panose="02020400000000000000" pitchFamily="18" charset="-128"/>
                <a:ea typeface="UD デジタル 教科書体 NP-R" panose="02020400000000000000" pitchFamily="18" charset="-128"/>
              </a:rPr>
              <a:t/>
            </a:r>
            <a:br>
              <a:rPr lang="en-US" altLang="ja-JP" sz="2000" dirty="0" smtClean="0">
                <a:latin typeface="UD デジタル 教科書体 NP-R" panose="02020400000000000000" pitchFamily="18" charset="-128"/>
                <a:ea typeface="UD デジタル 教科書体 NP-R" panose="02020400000000000000" pitchFamily="18" charset="-128"/>
              </a:rPr>
            </a:br>
            <a:r>
              <a:rPr lang="ja-JP" altLang="en-US" sz="2000" dirty="0" smtClean="0">
                <a:latin typeface="UD デジタル 教科書体 NP-R" panose="02020400000000000000" pitchFamily="18" charset="-128"/>
                <a:ea typeface="UD デジタル 教科書体 NP-R" panose="02020400000000000000" pitchFamily="18" charset="-128"/>
              </a:rPr>
              <a:t>　　</a:t>
            </a:r>
            <a:endParaRPr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6" name="タイトル 1"/>
          <p:cNvSpPr>
            <a:spLocks noGrp="1"/>
          </p:cNvSpPr>
          <p:nvPr>
            <p:ph type="ctrTitle"/>
          </p:nvPr>
        </p:nvSpPr>
        <p:spPr>
          <a:xfrm>
            <a:off x="0" y="539823"/>
            <a:ext cx="9144000" cy="2099733"/>
          </a:xfrm>
        </p:spPr>
        <p:txBody>
          <a:bodyPr>
            <a:noAutofit/>
          </a:bodyPr>
          <a:lstStyle/>
          <a:p>
            <a:pPr>
              <a:lnSpc>
                <a:spcPct val="150000"/>
              </a:lnSpc>
            </a:pPr>
            <a:r>
              <a:rPr lang="ja-JP" altLang="en-US" sz="2000" dirty="0">
                <a:latin typeface="UD デジタル 教科書体 NP-R" panose="02020400000000000000" pitchFamily="18" charset="-128"/>
                <a:ea typeface="UD デジタル 教科書体 NP-R" panose="02020400000000000000" pitchFamily="18" charset="-128"/>
              </a:rPr>
              <a:t>「子どもの学びの姿」に照らして考える </a:t>
            </a:r>
            <a:r>
              <a:rPr lang="ja-JP" altLang="en-US" sz="2400" dirty="0">
                <a:latin typeface="UD デジタル 教科書体 NP-R" panose="02020400000000000000" pitchFamily="18" charset="-128"/>
                <a:ea typeface="UD デジタル 教科書体 NP-R" panose="02020400000000000000" pitchFamily="18" charset="-128"/>
              </a:rPr>
              <a:t>道徳科研修プログラム</a:t>
            </a:r>
            <a:r>
              <a:rPr lang="en-US" altLang="ja-JP" sz="2400" dirty="0">
                <a:latin typeface="UD デジタル 教科書体 NP-R" panose="02020400000000000000" pitchFamily="18" charset="-128"/>
                <a:ea typeface="UD デジタル 教科書体 NP-R" panose="02020400000000000000" pitchFamily="18" charset="-128"/>
              </a:rPr>
              <a:t/>
            </a:r>
            <a:br>
              <a:rPr lang="en-US" altLang="ja-JP" sz="2400" dirty="0">
                <a:latin typeface="UD デジタル 教科書体 NP-R" panose="02020400000000000000" pitchFamily="18" charset="-128"/>
                <a:ea typeface="UD デジタル 教科書体 NP-R" panose="02020400000000000000" pitchFamily="18" charset="-128"/>
              </a:rPr>
            </a:br>
            <a:r>
              <a:rPr lang="ja-JP" altLang="en-US" sz="2800" dirty="0">
                <a:latin typeface="UD デジタル 教科書体 NP-R" panose="02020400000000000000" pitchFamily="18" charset="-128"/>
                <a:ea typeface="UD デジタル 教科書体 NP-R" panose="02020400000000000000" pitchFamily="18" charset="-128"/>
              </a:rPr>
              <a:t>　研修資料の活用方法について</a:t>
            </a:r>
            <a:br>
              <a:rPr lang="ja-JP" altLang="en-US" sz="2800" dirty="0">
                <a:latin typeface="UD デジタル 教科書体 NP-R" panose="02020400000000000000" pitchFamily="18" charset="-128"/>
                <a:ea typeface="UD デジタル 教科書体 NP-R" panose="02020400000000000000" pitchFamily="18" charset="-128"/>
              </a:rPr>
            </a:br>
            <a:r>
              <a:rPr lang="en-US" altLang="ja-JP" sz="2800" dirty="0" smtClean="0">
                <a:latin typeface="UD デジタル 教科書体 NP-R" panose="02020400000000000000" pitchFamily="18" charset="-128"/>
                <a:ea typeface="UD デジタル 教科書体 NP-R" panose="02020400000000000000" pitchFamily="18" charset="-128"/>
              </a:rPr>
              <a:t>【</a:t>
            </a:r>
            <a:r>
              <a:rPr kumimoji="1" lang="ja-JP" altLang="en-US" sz="2800" dirty="0" smtClean="0">
                <a:latin typeface="UD デジタル 教科書体 NP-R" panose="02020400000000000000" pitchFamily="18" charset="-128"/>
                <a:ea typeface="UD デジタル 教科書体 NP-R" panose="02020400000000000000" pitchFamily="18" charset="-128"/>
              </a:rPr>
              <a:t>利用上の留意点②</a:t>
            </a:r>
            <a:r>
              <a:rPr kumimoji="1" lang="en-US" altLang="ja-JP" sz="2800" dirty="0" smtClean="0">
                <a:latin typeface="UD デジタル 教科書体 NP-R" panose="02020400000000000000" pitchFamily="18" charset="-128"/>
                <a:ea typeface="UD デジタル 教科書体 NP-R" panose="02020400000000000000" pitchFamily="18" charset="-128"/>
              </a:rPr>
              <a:t>】</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722669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10598" y="3924710"/>
            <a:ext cx="1433630" cy="2554168"/>
          </a:xfrm>
          <a:prstGeom prst="rect">
            <a:avLst/>
          </a:prstGeom>
          <a:noFill/>
          <a:ln>
            <a:noFill/>
          </a:ln>
        </p:spPr>
      </p:pic>
      <p:sp>
        <p:nvSpPr>
          <p:cNvPr id="11" name="角丸四角形吹き出し 10"/>
          <p:cNvSpPr/>
          <p:nvPr/>
        </p:nvSpPr>
        <p:spPr>
          <a:xfrm>
            <a:off x="310598" y="934209"/>
            <a:ext cx="8507895" cy="2495317"/>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子どもの記述に対して、</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どのように把握し、記述しますか？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記述による評価を書いてみましょう。</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 name="角丸四角形吹き出し 2"/>
          <p:cNvSpPr/>
          <p:nvPr/>
        </p:nvSpPr>
        <p:spPr>
          <a:xfrm>
            <a:off x="2146852" y="4069450"/>
            <a:ext cx="6671641" cy="2264687"/>
          </a:xfrm>
          <a:prstGeom prst="wedgeRoundRectCallout">
            <a:avLst>
              <a:gd name="adj1" fmla="val -58042"/>
              <a:gd name="adj2" fmla="val 119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子ども達にどのような気付きや学びがあったのかを考えたり、それを</a:t>
            </a:r>
            <a:r>
              <a:rPr kumimoji="1" lang="ja-JP" altLang="en-US" sz="3200" u="sng" dirty="0" smtClean="0">
                <a:solidFill>
                  <a:srgbClr val="00B050"/>
                </a:solidFill>
                <a:latin typeface="UD デジタル 教科書体 N-B" panose="02020700000000000000" pitchFamily="17" charset="-128"/>
                <a:ea typeface="UD デジタル 教科書体 N-B" panose="02020700000000000000" pitchFamily="17" charset="-128"/>
              </a:rPr>
              <a:t>認め、励ますコメント</a:t>
            </a:r>
            <a:r>
              <a:rPr kumimoji="1"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になるよう意識してみましょう。</a:t>
            </a:r>
            <a:endPar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4"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a:t>
            </a:r>
            <a:r>
              <a:rPr lang="en-US" altLang="ja-JP" sz="3600" b="1" noProof="0" dirty="0">
                <a:solidFill>
                  <a:prstClr val="white"/>
                </a:solidFill>
                <a:latin typeface="UD デジタル 教科書体 N-B" panose="02020700000000000000" pitchFamily="17" charset="-128"/>
                <a:ea typeface="UD デジタル 教科書体 N-B" panose="02020700000000000000" pitchFamily="17" charset="-128"/>
              </a:rPr>
              <a:t>3</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学習状況を基にした記述による評価の検討</a:t>
            </a:r>
            <a:endParaRPr kumimoji="1" lang="ja-JP" altLang="en-US" sz="1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4" name="フッター プレースホルダー 3"/>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559723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メモ 16"/>
          <p:cNvSpPr/>
          <p:nvPr/>
        </p:nvSpPr>
        <p:spPr>
          <a:xfrm>
            <a:off x="168654" y="3919144"/>
            <a:ext cx="8806691" cy="2198940"/>
          </a:xfrm>
          <a:prstGeom prst="foldedCorner">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283506" y="5565762"/>
            <a:ext cx="4096524"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ja-JP" altLang="en-US" sz="3200" b="1" dirty="0" smtClean="0">
                <a:latin typeface="UD デジタル 教科書体 NK-R" panose="02020400000000000000" pitchFamily="18" charset="-128"/>
                <a:ea typeface="UD デジタル 教科書体 NK-R" panose="02020400000000000000" pitchFamily="18" charset="-128"/>
              </a:rPr>
              <a:t>認め励ますコメント</a:t>
            </a:r>
            <a:endParaRPr lang="ja-JP" altLang="en-US" sz="3200" b="1"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p:cNvSpPr/>
          <p:nvPr/>
        </p:nvSpPr>
        <p:spPr>
          <a:xfrm>
            <a:off x="528501" y="3919143"/>
            <a:ext cx="8086995" cy="2198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rgbClr val="C00000"/>
                </a:solidFill>
                <a:latin typeface="UD デジタル 教科書体 NK-R" panose="02020400000000000000" pitchFamily="18" charset="-128"/>
                <a:ea typeface="UD デジタル 教科書体 NK-R" panose="02020400000000000000" pitchFamily="18" charset="-128"/>
              </a:rPr>
              <a:t>相手の気持ちを想像して考えることの大切さに気が付けたのですね。友達の考えを聞き、「やさしさ」とはどういうものかをとても深く考えられました。</a:t>
            </a:r>
            <a:endParaRPr kumimoji="1" lang="ja-JP" altLang="en-US" sz="3200" dirty="0">
              <a:solidFill>
                <a:srgbClr val="C00000"/>
              </a:solidFill>
              <a:latin typeface="UD デジタル 教科書体 NK-R" panose="02020400000000000000" pitchFamily="18" charset="-128"/>
              <a:ea typeface="UD デジタル 教科書体 NK-R" panose="02020400000000000000" pitchFamily="18" charset="-128"/>
            </a:endParaRPr>
          </a:p>
        </p:txBody>
      </p:sp>
      <p:sp>
        <p:nvSpPr>
          <p:cNvPr id="23"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a:t>
            </a:r>
            <a:r>
              <a:rPr lang="en-US" altLang="ja-JP" sz="3600" b="1" noProof="0" dirty="0">
                <a:solidFill>
                  <a:prstClr val="white"/>
                </a:solidFill>
                <a:latin typeface="UD デジタル 教科書体 N-B" panose="02020700000000000000" pitchFamily="17" charset="-128"/>
                <a:ea typeface="UD デジタル 教科書体 N-B" panose="02020700000000000000" pitchFamily="17" charset="-128"/>
              </a:rPr>
              <a:t>3</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学習状況を基にした記述による評価の検討</a:t>
            </a:r>
            <a:endParaRPr kumimoji="1" lang="ja-JP" altLang="en-US" sz="1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四角形: 角を丸くする 1"/>
          <p:cNvSpPr/>
          <p:nvPr/>
        </p:nvSpPr>
        <p:spPr>
          <a:xfrm>
            <a:off x="161199" y="821087"/>
            <a:ext cx="8774280" cy="2884170"/>
          </a:xfrm>
          <a:prstGeom prst="roundRect">
            <a:avLst>
              <a:gd name="adj" fmla="val 10965"/>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52400" algn="just">
              <a:lnSpc>
                <a:spcPct val="150000"/>
              </a:lnSpc>
              <a:spcAft>
                <a:spcPts val="0"/>
              </a:spcAft>
            </a:pPr>
            <a:r>
              <a:rPr lang="ja-JP" sz="2800" u="heavy" kern="100" dirty="0">
                <a:effectLst/>
                <a:uFill>
                  <a:solidFill>
                    <a:srgbClr val="FF3399"/>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私は、相手に何かしてあげることがやさしさだと思っていました。</a:t>
            </a:r>
            <a:r>
              <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今日の道徳の勉強</a:t>
            </a:r>
            <a:r>
              <a:rPr lang="ja-JP" sz="2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a:t>
            </a:r>
            <a:r>
              <a:rPr lang="ja-JP" altLang="en-US" sz="2800" u="heavy" kern="100" dirty="0" smtClean="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困った人に</a:t>
            </a:r>
            <a:r>
              <a:rPr lang="ja-JP" sz="2800" u="heavy" kern="100" dirty="0" smtClean="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手</a:t>
            </a:r>
            <a:r>
              <a:rPr lang="ja-JP" sz="2800" u="heavy" kern="100" dirty="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を差しのべるだけがやさしさではなく、相手の気持ちを想像してみることが大切だと思いました</a:t>
            </a:r>
            <a:r>
              <a:rPr lang="ja-JP" sz="2800" u="heavy" kern="100" dirty="0" smtClean="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2000" u="heavy" kern="100" dirty="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197274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形吹き出し 3"/>
          <p:cNvSpPr/>
          <p:nvPr/>
        </p:nvSpPr>
        <p:spPr>
          <a:xfrm>
            <a:off x="2377938" y="3950278"/>
            <a:ext cx="4174434" cy="2450491"/>
          </a:xfrm>
          <a:prstGeom prst="cloudCallout">
            <a:avLst>
              <a:gd name="adj1" fmla="val 60092"/>
              <a:gd name="adj2" fmla="val -222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普段、どうやって学習状況を把握しているかな･･･</a:t>
            </a:r>
            <a:endPar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348319" y="856398"/>
            <a:ext cx="8233672" cy="2819704"/>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記述からの学習状況の把握以外に、</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評価のための具体的な工夫は</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ないでしょうか。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rtl="0" eaLnBrk="1" fontAlgn="auto" latinLnBrk="0" hangingPunct="1">
              <a:lnSpc>
                <a:spcPct val="100000"/>
              </a:lnSpc>
              <a:spcBef>
                <a:spcPct val="50000"/>
              </a:spcBef>
              <a:spcAft>
                <a:spcPts val="0"/>
              </a:spcAft>
              <a:buClrTx/>
              <a:buSzTx/>
              <a:buFontTx/>
              <a:buNone/>
              <a:tabLst/>
              <a:defRPr/>
            </a:pPr>
            <a:r>
              <a:rPr lang="ja-JP" altLang="en-US" sz="3600" b="1" dirty="0">
                <a:solidFill>
                  <a:prstClr val="white"/>
                </a:solidFill>
                <a:latin typeface="UD デジタル 教科書体 N-B" panose="02020700000000000000" pitchFamily="17" charset="-128"/>
                <a:ea typeface="UD デジタル 教科書体 N-B" panose="02020700000000000000" pitchFamily="17" charset="-128"/>
              </a:rPr>
              <a:t> </a:t>
            </a: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Step4</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個人内評価の充実に向けて</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7" name="Picture 2" descr="サラリーマンの表情のイラスト「目がハート・疑問・居眠り・照れ ..."/>
          <p:cNvPicPr>
            <a:picLocks noChangeAspect="1" noChangeArrowheads="1"/>
          </p:cNvPicPr>
          <p:nvPr/>
        </p:nvPicPr>
        <p:blipFill>
          <a:blip r:embed="rId4">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6915837" y="3862852"/>
            <a:ext cx="1935531" cy="2537917"/>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p:txBody>
          <a:bodyPr/>
          <a:lstStyle/>
          <a:p>
            <a:r>
              <a:rPr lang="ja-JP" altLang="en-US" smtClean="0"/>
              <a:t>道徳科研修プログラム（兵庫県立教育研修所）</a:t>
            </a:r>
            <a:endParaRPr lang="ja-JP" altLang="en-US" dirty="0"/>
          </a:p>
        </p:txBody>
      </p:sp>
    </p:spTree>
    <p:extLst>
      <p:ext uri="{BB962C8B-B14F-4D97-AF65-F5344CB8AC3E}">
        <p14:creationId xmlns:p14="http://schemas.microsoft.com/office/powerpoint/2010/main" val="4250397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47896" y="735117"/>
            <a:ext cx="5513903" cy="954107"/>
          </a:xfrm>
          <a:prstGeom prst="rect">
            <a:avLst/>
          </a:prstGeom>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記述させる</a:t>
            </a:r>
            <a:endParaRPr kumimoji="1" lang="en-US" altLang="ja-JP"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・道徳ノートや「振り返りシート」等</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p:cNvSpPr txBox="1"/>
          <p:nvPr/>
        </p:nvSpPr>
        <p:spPr>
          <a:xfrm flipH="1">
            <a:off x="221464" y="6076894"/>
            <a:ext cx="93245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「特別の教科　道徳」の全面実施に向けて③　～道徳科の指導と評価～（兵庫県教育委員会）</a:t>
            </a:r>
            <a:endPar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p:cNvSpPr/>
          <p:nvPr/>
        </p:nvSpPr>
        <p:spPr>
          <a:xfrm>
            <a:off x="347896" y="1772018"/>
            <a:ext cx="5500570"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発言を聴く</a:t>
            </a:r>
            <a:endParaRPr kumimoji="1" lang="en-US" altLang="ja-JP"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・教員の発問を受けた発表</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正方形/長方形 15"/>
          <p:cNvSpPr/>
          <p:nvPr/>
        </p:nvSpPr>
        <p:spPr>
          <a:xfrm>
            <a:off x="347896" y="2837242"/>
            <a:ext cx="5513904" cy="206210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観察をする</a:t>
            </a:r>
            <a:endParaRPr kumimoji="1" lang="en-US" altLang="ja-JP"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・子どもの発表や発言の様子</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・他の子どもの発表や発言を聞く様子</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・ペアやグループでの話合いの様子</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・記述の様子</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 name="正方形/長方形 18"/>
          <p:cNvSpPr/>
          <p:nvPr/>
        </p:nvSpPr>
        <p:spPr>
          <a:xfrm>
            <a:off x="367574" y="5008127"/>
            <a:ext cx="5500570"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ヒアリングをする</a:t>
            </a:r>
            <a:endParaRPr kumimoji="1" lang="en-US" altLang="ja-JP"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・発表や記述に基づいて個別に聞き取る</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角丸四角形 4"/>
          <p:cNvSpPr/>
          <p:nvPr/>
        </p:nvSpPr>
        <p:spPr>
          <a:xfrm>
            <a:off x="6149832" y="735117"/>
            <a:ext cx="2814656" cy="954107"/>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多面的・多角的な</a:t>
            </a:r>
            <a:endParaRPr kumimoji="1" lang="en-US" altLang="ja-JP"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考えが書けるように</a:t>
            </a:r>
            <a:endParaRPr kumimoji="1" lang="en-US" altLang="ja-JP"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工夫</a:t>
            </a:r>
            <a:endPar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角丸四角形 19"/>
          <p:cNvSpPr/>
          <p:nvPr/>
        </p:nvSpPr>
        <p:spPr>
          <a:xfrm>
            <a:off x="6149832" y="5014005"/>
            <a:ext cx="2808312" cy="954107"/>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発言することや</a:t>
            </a:r>
            <a:endParaRPr kumimoji="1" lang="en-US" altLang="ja-JP"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記述することが苦手な子どもに有効</a:t>
            </a:r>
            <a:endPar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角丸四角形 20"/>
          <p:cNvSpPr/>
          <p:nvPr/>
        </p:nvSpPr>
        <p:spPr>
          <a:xfrm>
            <a:off x="6300192" y="1803884"/>
            <a:ext cx="2657952" cy="3095461"/>
          </a:xfrm>
          <a:prstGeom prst="roundRect">
            <a:avLst>
              <a:gd name="adj" fmla="val 0"/>
            </a:avLst>
          </a:prstGeom>
          <a:gradFill flip="none" rotWithShape="1">
            <a:gsLst>
              <a:gs pos="0">
                <a:srgbClr val="99FF66"/>
              </a:gs>
              <a:gs pos="100000">
                <a:srgbClr val="CCFFCC"/>
              </a:gs>
            </a:gsLst>
            <a:lin ang="108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「一面的な見方から多面的・多角的な見方へと発展しているか」、「道徳的価値の理解を自分自身との関わりの中で深めているか」といった視点で見取る。</a:t>
            </a:r>
            <a:endParaRPr kumimoji="1" lang="ja-JP" altLang="en-US"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7" name="右中かっこ 6"/>
          <p:cNvSpPr/>
          <p:nvPr/>
        </p:nvSpPr>
        <p:spPr>
          <a:xfrm>
            <a:off x="5724127" y="735117"/>
            <a:ext cx="589397" cy="5227117"/>
          </a:xfrm>
          <a:prstGeom prst="rightBrace">
            <a:avLst/>
          </a:prstGeom>
          <a:ln w="76200">
            <a:solidFill>
              <a:schemeClr val="tx1">
                <a:lumMod val="65000"/>
                <a:lumOff val="35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rtl="0" eaLnBrk="1" fontAlgn="auto" latinLnBrk="0" hangingPunct="1">
              <a:lnSpc>
                <a:spcPct val="100000"/>
              </a:lnSpc>
              <a:spcBef>
                <a:spcPct val="50000"/>
              </a:spcBef>
              <a:spcAft>
                <a:spcPts val="0"/>
              </a:spcAft>
              <a:buClrTx/>
              <a:buSzTx/>
              <a:buFontTx/>
              <a:buNone/>
              <a:tabLst/>
              <a:defRPr/>
            </a:pPr>
            <a:r>
              <a:rPr lang="ja-JP" altLang="en-US" sz="3600" b="1" dirty="0">
                <a:solidFill>
                  <a:prstClr val="white"/>
                </a:solidFill>
                <a:latin typeface="UD デジタル 教科書体 N-B" panose="02020700000000000000" pitchFamily="17" charset="-128"/>
                <a:ea typeface="UD デジタル 教科書体 N-B" panose="02020700000000000000" pitchFamily="17" charset="-128"/>
              </a:rPr>
              <a:t> </a:t>
            </a: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Step4</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個人内評価の充実に向けて</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17" name="Picture 2" descr="https://web.pref.hyogo.lg.jp/kk03/documents/11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0348" y="-17348"/>
            <a:ext cx="869770" cy="891991"/>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p:txBody>
          <a:bodyPr/>
          <a:lstStyle/>
          <a:p>
            <a:r>
              <a:rPr lang="ja-JP" altLang="en-US" smtClean="0"/>
              <a:t>道徳科研修プログラム（兵庫県立教育研修所）</a:t>
            </a:r>
            <a:endParaRPr lang="ja-JP" altLang="en-US" dirty="0"/>
          </a:p>
        </p:txBody>
      </p:sp>
    </p:spTree>
    <p:extLst>
      <p:ext uri="{BB962C8B-B14F-4D97-AF65-F5344CB8AC3E}">
        <p14:creationId xmlns:p14="http://schemas.microsoft.com/office/powerpoint/2010/main" val="53517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Horizontal)">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0" grpId="0" animBg="1"/>
      <p:bldP spid="21"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348319" y="856398"/>
            <a:ext cx="8233672" cy="2819704"/>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道徳科の評価において</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大切だと思ったことは何ですか？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近くの人と意見交換をしましょう。</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80235"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rtl="0" eaLnBrk="1" fontAlgn="auto" latinLnBrk="0" hangingPunct="1">
              <a:lnSpc>
                <a:spcPct val="100000"/>
              </a:lnSpc>
              <a:spcBef>
                <a:spcPct val="50000"/>
              </a:spcBef>
              <a:spcAft>
                <a:spcPts val="0"/>
              </a:spcAft>
              <a:buClrTx/>
              <a:buSzTx/>
              <a:buFontTx/>
              <a:buNone/>
              <a:tabLst/>
              <a:defRPr/>
            </a:pPr>
            <a:r>
              <a:rPr lang="ja-JP" altLang="en-US" sz="3600" b="1" dirty="0">
                <a:solidFill>
                  <a:prstClr val="white"/>
                </a:solidFill>
                <a:latin typeface="UD デジタル 教科書体 N-B" panose="02020700000000000000" pitchFamily="17" charset="-128"/>
                <a:ea typeface="UD デジタル 教科書体 N-B" panose="02020700000000000000" pitchFamily="17" charset="-128"/>
              </a:rPr>
              <a:t> </a:t>
            </a: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Step4</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個人内評価の充実に向けて</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2" name="図 1"/>
          <p:cNvPicPr>
            <a:picLocks noChangeAspect="1"/>
          </p:cNvPicPr>
          <p:nvPr/>
        </p:nvPicPr>
        <p:blipFill>
          <a:blip r:embed="rId4"/>
          <a:stretch>
            <a:fillRect/>
          </a:stretch>
        </p:blipFill>
        <p:spPr>
          <a:xfrm>
            <a:off x="6914202" y="3799840"/>
            <a:ext cx="1667789" cy="2554168"/>
          </a:xfrm>
          <a:prstGeom prst="rect">
            <a:avLst/>
          </a:prstGeom>
        </p:spPr>
      </p:pic>
      <p:sp>
        <p:nvSpPr>
          <p:cNvPr id="9" name="角丸四角形吹き出し 8"/>
          <p:cNvSpPr/>
          <p:nvPr/>
        </p:nvSpPr>
        <p:spPr>
          <a:xfrm>
            <a:off x="2550630" y="4750904"/>
            <a:ext cx="4027832" cy="1265173"/>
          </a:xfrm>
          <a:prstGeom prst="wedgeRoundRectCallout">
            <a:avLst>
              <a:gd name="adj1" fmla="val 57915"/>
              <a:gd name="adj2" fmla="val 102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評価で大切だと思ったことは･･･</a:t>
            </a:r>
            <a:endPar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lang="ja-JP" altLang="en-US"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533340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9693" y="2122705"/>
            <a:ext cx="8640795" cy="3888244"/>
          </a:xfrm>
          <a:prstGeom prst="rect">
            <a:avLst/>
          </a:prstGeom>
        </p:spPr>
        <p:txBody>
          <a:bodyPr wrap="square">
            <a:spAutoFit/>
          </a:bodyPr>
          <a:lstStyle/>
          <a:p>
            <a:pPr marL="0" marR="0" lvl="0" indent="0" algn="l" defTabSz="914400" rtl="0" eaLnBrk="1" fontAlgn="auto" latinLnBrk="0" hangingPunct="1">
              <a:lnSpc>
                <a:spcPts val="37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57200" marR="0" lvl="0" indent="-457200" algn="l" defTabSz="914400" rtl="0" eaLnBrk="1" fontAlgn="auto" latinLnBrk="0" hangingPunct="1">
              <a:lnSpc>
                <a:spcPts val="37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学年ごとに評価のために集める資料や評価方法等を明確にしておく。</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57200" marR="0" lvl="0" indent="-457200" algn="l" defTabSz="914400" rtl="0" eaLnBrk="1" fontAlgn="auto" latinLnBrk="0" hangingPunct="1">
              <a:lnSpc>
                <a:spcPts val="37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評価結果について教員間で検討し評価の視点等について共通理解を図る。</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57200" marR="0" lvl="0" indent="-457200" algn="l" defTabSz="914400" rtl="0" eaLnBrk="1" fontAlgn="auto" latinLnBrk="0" hangingPunct="1">
              <a:lnSpc>
                <a:spcPts val="37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評価に関する実践事例を蓄積し共有する。</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57200" marR="0" lvl="0" indent="-457200" algn="l" defTabSz="914400" rtl="0" eaLnBrk="1" fontAlgn="auto" latinLnBrk="0" hangingPunct="1">
              <a:lnSpc>
                <a:spcPts val="37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ローテーション授業によって、複数の目で子どもの変容を把握し、評価に対して共通認識をもつ機会にする。</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p:cNvSpPr txBox="1"/>
          <p:nvPr/>
        </p:nvSpPr>
        <p:spPr>
          <a:xfrm flipH="1">
            <a:off x="258257" y="6034535"/>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p:cNvSpPr/>
          <p:nvPr/>
        </p:nvSpPr>
        <p:spPr>
          <a:xfrm>
            <a:off x="395536" y="837235"/>
            <a:ext cx="838911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妥当性・信頼性を担保する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学校として、組織的・計画的に</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行う</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rtl="0" eaLnBrk="1" fontAlgn="auto" latinLnBrk="0" hangingPunct="1">
              <a:lnSpc>
                <a:spcPct val="100000"/>
              </a:lnSpc>
              <a:spcBef>
                <a:spcPct val="50000"/>
              </a:spcBef>
              <a:spcAft>
                <a:spcPts val="0"/>
              </a:spcAft>
              <a:buClrTx/>
              <a:buSzTx/>
              <a:buFontTx/>
              <a:buNone/>
              <a:tabLst/>
              <a:defRPr/>
            </a:pPr>
            <a:r>
              <a:rPr lang="ja-JP" altLang="en-US" sz="3600" b="1" dirty="0">
                <a:solidFill>
                  <a:prstClr val="white"/>
                </a:solidFill>
                <a:latin typeface="UD デジタル 教科書体 N-B" panose="02020700000000000000" pitchFamily="17" charset="-128"/>
                <a:ea typeface="UD デジタル 教科書体 N-B" panose="02020700000000000000" pitchFamily="17" charset="-128"/>
              </a:rPr>
              <a:t> </a:t>
            </a: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Step4</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個人内評価の充実に向けて</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 name="フッター プレースホルダー 2"/>
          <p:cNvSpPr>
            <a:spLocks noGrp="1"/>
          </p:cNvSpPr>
          <p:nvPr>
            <p:ph type="ftr" sz="quarter" idx="11"/>
          </p:nvPr>
        </p:nvSpPr>
        <p:spPr/>
        <p:txBody>
          <a:bodyPr/>
          <a:lstStyle/>
          <a:p>
            <a:r>
              <a:rPr lang="ja-JP" altLang="en-US" dirty="0" smtClean="0"/>
              <a:t>道徳科研修プログラム（兵庫県立教育研修所）</a:t>
            </a:r>
            <a:endParaRPr lang="ja-JP" altLang="en-US" dirty="0"/>
          </a:p>
        </p:txBody>
      </p:sp>
    </p:spTree>
    <p:extLst>
      <p:ext uri="{BB962C8B-B14F-4D97-AF65-F5344CB8AC3E}">
        <p14:creationId xmlns:p14="http://schemas.microsoft.com/office/powerpoint/2010/main" val="4252311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a:extLst>
              <a:ext uri="{FF2B5EF4-FFF2-40B4-BE49-F238E27FC236}">
                <a16:creationId xmlns:a16="http://schemas.microsoft.com/office/drawing/2014/main" id="{76AAC0C6-3BAB-4137-879C-256629FA99B6}"/>
              </a:ext>
            </a:extLst>
          </p:cNvPr>
          <p:cNvSpPr txBox="1">
            <a:spLocks noChangeArrowheads="1"/>
          </p:cNvSpPr>
          <p:nvPr/>
        </p:nvSpPr>
        <p:spPr bwMode="auto">
          <a:xfrm>
            <a:off x="0" y="-79117"/>
            <a:ext cx="9144000" cy="1664999"/>
          </a:xfrm>
          <a:prstGeom prst="rect">
            <a:avLst/>
          </a:prstGeom>
          <a:solidFill>
            <a:srgbClr val="FF9999"/>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wrap="square" tIns="324000" bIns="252000"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buNone/>
            </a:pPr>
            <a:r>
              <a:rPr kumimoji="1" lang="ja-JP" altLang="en-US"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「子どもの学びの姿」に照らして考える</a:t>
            </a:r>
            <a:endParaRPr kumimoji="1" lang="en-US" altLang="ja-JP"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a:p>
            <a:pPr algn="ctr">
              <a:buNone/>
            </a:pPr>
            <a:r>
              <a:rPr kumimoji="1" lang="ja-JP" altLang="en-US"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道徳科研修プログラム</a:t>
            </a:r>
            <a:endParaRPr kumimoji="1" lang="en-US" altLang="ja-JP" sz="1050"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テキスト ボックス 2"/>
          <p:cNvSpPr txBox="1">
            <a:spLocks noChangeArrowheads="1"/>
          </p:cNvSpPr>
          <p:nvPr/>
        </p:nvSpPr>
        <p:spPr bwMode="auto">
          <a:xfrm>
            <a:off x="5789712" y="2819821"/>
            <a:ext cx="3480619" cy="207500"/>
          </a:xfrm>
          <a:prstGeom prst="rect">
            <a:avLst/>
          </a:prstGeom>
          <a:noFill/>
          <a:ln w="9525">
            <a:noFill/>
            <a:miter lim="800000"/>
            <a:headEnd/>
            <a:tailEnd/>
          </a:ln>
        </p:spPr>
        <p:txBody>
          <a:bodyPr rot="0" vert="horz" wrap="square" lIns="91440" tIns="0" rIns="91440" bIns="0" anchor="t" anchorCtr="0">
            <a:noAutofit/>
          </a:bodyPr>
          <a:lstStyle/>
          <a:p>
            <a:pPr algn="just">
              <a:spcAft>
                <a:spcPts val="0"/>
              </a:spcAft>
            </a:pPr>
            <a:r>
              <a:rPr 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「特別の教科　道徳」　（以下、「道徳科」）</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正方形/長方形 6"/>
          <p:cNvSpPr/>
          <p:nvPr/>
        </p:nvSpPr>
        <p:spPr>
          <a:xfrm>
            <a:off x="0" y="1782229"/>
            <a:ext cx="9143999" cy="792000"/>
          </a:xfrm>
          <a:prstGeom prst="rect">
            <a:avLst/>
          </a:prstGeom>
          <a:solidFill>
            <a:srgbClr val="FFD9D9"/>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nchor="ctr"/>
          <a:lstStyle/>
          <a:p>
            <a:pPr algn="ctr"/>
            <a:r>
              <a:rPr lang="ja-JP" altLang="en-US" sz="3200" dirty="0" smtClean="0">
                <a:latin typeface="UD デジタル 教科書体 NP-B" panose="02020700000000000000" pitchFamily="18" charset="-128"/>
                <a:ea typeface="UD デジタル 教科書体 NP-B" panose="02020700000000000000" pitchFamily="18" charset="-128"/>
              </a:rPr>
              <a:t> 道徳科の評価ってどうするの？</a:t>
            </a:r>
            <a:r>
              <a:rPr lang="en-US" altLang="ja-JP" sz="3200" dirty="0" smtClean="0">
                <a:latin typeface="UD デジタル 教科書体 NP-B" panose="02020700000000000000" pitchFamily="18" charset="-128"/>
                <a:ea typeface="UD デジタル 教科書体 NP-B" panose="02020700000000000000" pitchFamily="18" charset="-128"/>
              </a:rPr>
              <a:t>【</a:t>
            </a:r>
            <a:r>
              <a:rPr lang="ja-JP" altLang="en-US" sz="3200" dirty="0" smtClean="0">
                <a:latin typeface="UD デジタル 教科書体 NP-B" panose="02020700000000000000" pitchFamily="18" charset="-128"/>
                <a:ea typeface="UD デジタル 教科書体 NP-B" panose="02020700000000000000" pitchFamily="18" charset="-128"/>
              </a:rPr>
              <a:t>評価編</a:t>
            </a:r>
            <a:r>
              <a:rPr lang="en-US" altLang="ja-JP" sz="3200" dirty="0" smtClean="0">
                <a:latin typeface="UD デジタル 教科書体 NP-B" panose="02020700000000000000" pitchFamily="18" charset="-128"/>
                <a:ea typeface="UD デジタル 教科書体 NP-B" panose="02020700000000000000" pitchFamily="18" charset="-128"/>
              </a:rPr>
              <a:t>】</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0" name="サブタイトル 2">
            <a:extLst>
              <a:ext uri="{FF2B5EF4-FFF2-40B4-BE49-F238E27FC236}">
                <a16:creationId xmlns:a16="http://schemas.microsoft.com/office/drawing/2014/main" id="{84B76125-B020-4D35-BF0A-C48A5FB69FD7}"/>
              </a:ext>
            </a:extLst>
          </p:cNvPr>
          <p:cNvSpPr txBox="1">
            <a:spLocks/>
          </p:cNvSpPr>
          <p:nvPr/>
        </p:nvSpPr>
        <p:spPr>
          <a:xfrm>
            <a:off x="-144524" y="5921896"/>
            <a:ext cx="9433048" cy="9361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兵庫県立教育研修所</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2534263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図表 17"/>
          <p:cNvGraphicFramePr>
            <a:graphicFrameLocks/>
          </p:cNvGraphicFramePr>
          <p:nvPr>
            <p:extLst>
              <p:ext uri="{D42A27DB-BD31-4B8C-83A1-F6EECF244321}">
                <p14:modId xmlns:p14="http://schemas.microsoft.com/office/powerpoint/2010/main" val="3996388731"/>
              </p:ext>
            </p:extLst>
          </p:nvPr>
        </p:nvGraphicFramePr>
        <p:xfrm>
          <a:off x="1" y="767195"/>
          <a:ext cx="9135966" cy="5932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8033" y="0"/>
            <a:ext cx="9144000" cy="646331"/>
          </a:xfrm>
          <a:prstGeom prst="rect">
            <a:avLst/>
          </a:prstGeom>
          <a:solidFill>
            <a:srgbClr val="FF9999"/>
          </a:solidFill>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研修プログラムのねらい</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12"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659" y="5767886"/>
            <a:ext cx="1076488" cy="10901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グループ化 19"/>
          <p:cNvGrpSpPr/>
          <p:nvPr/>
        </p:nvGrpSpPr>
        <p:grpSpPr>
          <a:xfrm>
            <a:off x="769468" y="3110251"/>
            <a:ext cx="8168247" cy="3747749"/>
            <a:chOff x="769468" y="3110251"/>
            <a:chExt cx="8168247" cy="3747749"/>
          </a:xfrm>
        </p:grpSpPr>
        <p:pic>
          <p:nvPicPr>
            <p:cNvPr id="21" name="図 20"/>
            <p:cNvPicPr>
              <a:picLocks noChangeAspect="1"/>
            </p:cNvPicPr>
            <p:nvPr/>
          </p:nvPicPr>
          <p:blipFill>
            <a:blip r:embed="rId9">
              <a:clrChange>
                <a:clrFrom>
                  <a:srgbClr val="FFFFFF"/>
                </a:clrFrom>
                <a:clrTo>
                  <a:srgbClr val="FFFFFF">
                    <a:alpha val="0"/>
                  </a:srgbClr>
                </a:clrTo>
              </a:clrChange>
            </a:blip>
            <a:stretch>
              <a:fillRect/>
            </a:stretch>
          </p:blipFill>
          <p:spPr>
            <a:xfrm>
              <a:off x="7288918" y="4487854"/>
              <a:ext cx="1648797" cy="2370146"/>
            </a:xfrm>
            <a:prstGeom prst="rect">
              <a:avLst/>
            </a:prstGeom>
          </p:spPr>
        </p:pic>
        <p:grpSp>
          <p:nvGrpSpPr>
            <p:cNvPr id="22" name="グループ化 21"/>
            <p:cNvGrpSpPr/>
            <p:nvPr/>
          </p:nvGrpSpPr>
          <p:grpSpPr>
            <a:xfrm>
              <a:off x="769468" y="3110251"/>
              <a:ext cx="5836524" cy="3489051"/>
              <a:chOff x="769468" y="3110251"/>
              <a:chExt cx="5836524" cy="3489051"/>
            </a:xfrm>
          </p:grpSpPr>
          <p:sp>
            <p:nvSpPr>
              <p:cNvPr id="23" name="雲形吹き出し 22"/>
              <p:cNvSpPr/>
              <p:nvPr/>
            </p:nvSpPr>
            <p:spPr>
              <a:xfrm>
                <a:off x="769468" y="3110251"/>
                <a:ext cx="5836524" cy="3489051"/>
              </a:xfrm>
              <a:prstGeom prst="cloudCallout">
                <a:avLst>
                  <a:gd name="adj1" fmla="val 62836"/>
                  <a:gd name="adj2" fmla="val 271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24" name="グループ化 23"/>
              <p:cNvGrpSpPr/>
              <p:nvPr/>
            </p:nvGrpSpPr>
            <p:grpSpPr>
              <a:xfrm>
                <a:off x="1452394" y="3780152"/>
                <a:ext cx="4504412" cy="2444312"/>
                <a:chOff x="4440830" y="1790017"/>
                <a:chExt cx="4504412" cy="2444312"/>
              </a:xfrm>
            </p:grpSpPr>
            <p:sp>
              <p:nvSpPr>
                <p:cNvPr id="25" name="吹き出し: 角を丸めた四角形 14">
                  <a:extLst>
                    <a:ext uri="{FF2B5EF4-FFF2-40B4-BE49-F238E27FC236}">
                      <a16:creationId xmlns:a16="http://schemas.microsoft.com/office/drawing/2014/main" id="{63BCF767-F3FF-48FA-BD81-4992AF1A3E7B}"/>
                    </a:ext>
                  </a:extLst>
                </p:cNvPr>
                <p:cNvSpPr/>
                <p:nvPr/>
              </p:nvSpPr>
              <p:spPr>
                <a:xfrm>
                  <a:off x="5829426" y="2880444"/>
                  <a:ext cx="2826888" cy="952980"/>
                </a:xfrm>
                <a:prstGeom prst="wedgeRoundRectCallout">
                  <a:avLst>
                    <a:gd name="adj1" fmla="val -57130"/>
                    <a:gd name="adj2" fmla="val 33390"/>
                    <a:gd name="adj3" fmla="val 16667"/>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bg1">
                          <a:lumMod val="50000"/>
                        </a:schemeClr>
                      </a:solidFill>
                      <a:effectLst/>
                      <a:uLnTx/>
                      <a:uFillTx/>
                      <a:latin typeface="HG丸ｺﾞｼｯｸM-PRO" panose="020F0600000000000000" pitchFamily="50" charset="-128"/>
                      <a:ea typeface="HG丸ｺﾞｼｯｸM-PRO" panose="020F0600000000000000" pitchFamily="50" charset="-128"/>
                    </a:rPr>
                    <a:t>自分で何が正しいかを考えて、よいことをすることの大切さを教えてもらったよ。</a:t>
                  </a:r>
                </a:p>
              </p:txBody>
            </p:sp>
            <p:sp>
              <p:nvSpPr>
                <p:cNvPr id="26" name="吹き出し: 角を丸めた四角形 12">
                  <a:extLst>
                    <a:ext uri="{FF2B5EF4-FFF2-40B4-BE49-F238E27FC236}">
                      <a16:creationId xmlns:a16="http://schemas.microsoft.com/office/drawing/2014/main" id="{506DC2FF-55F7-4B6B-8407-50C1AFD21824}"/>
                    </a:ext>
                  </a:extLst>
                </p:cNvPr>
                <p:cNvSpPr/>
                <p:nvPr/>
              </p:nvSpPr>
              <p:spPr>
                <a:xfrm>
                  <a:off x="5834950" y="1805096"/>
                  <a:ext cx="3110292" cy="672825"/>
                </a:xfrm>
                <a:prstGeom prst="wedgeRoundRectCallout">
                  <a:avLst>
                    <a:gd name="adj1" fmla="val -58426"/>
                    <a:gd name="adj2" fmla="val -7375"/>
                    <a:gd name="adj3" fmla="val 16667"/>
                  </a:avLst>
                </a:prstGeom>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bg1">
                          <a:lumMod val="50000"/>
                        </a:schemeClr>
                      </a:solidFill>
                      <a:effectLst/>
                      <a:uLnTx/>
                      <a:uFillTx/>
                      <a:latin typeface="HG丸ｺﾞｼｯｸM-PRO" panose="020F0600000000000000" pitchFamily="50" charset="-128"/>
                      <a:ea typeface="HG丸ｺﾞｼｯｸM-PRO" panose="020F0600000000000000" pitchFamily="50" charset="-128"/>
                    </a:rPr>
                    <a:t>見て見ぬふりは、自分もみんなもいい気持ちにならないね。</a:t>
                  </a:r>
                </a:p>
              </p:txBody>
            </p:sp>
            <p:pic>
              <p:nvPicPr>
                <p:cNvPr id="27" name="図 26" descr="抽象, 挿絵 が含まれている画像&#10;&#10;自動的に生成された説明">
                  <a:extLst>
                    <a:ext uri="{FF2B5EF4-FFF2-40B4-BE49-F238E27FC236}">
                      <a16:creationId xmlns:a16="http://schemas.microsoft.com/office/drawing/2014/main" id="{10BDA387-2AE4-4D8D-AC92-3BBE1F3C7F31}"/>
                    </a:ext>
                  </a:extLst>
                </p:cNvPr>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7696" r="52270" b="11044"/>
                <a:stretch/>
              </p:blipFill>
              <p:spPr>
                <a:xfrm>
                  <a:off x="4440830" y="1790017"/>
                  <a:ext cx="1053283" cy="1075914"/>
                </a:xfrm>
                <a:prstGeom prst="rect">
                  <a:avLst/>
                </a:prstGeom>
              </p:spPr>
            </p:pic>
            <p:pic>
              <p:nvPicPr>
                <p:cNvPr id="28" name="図 27" descr="抽象, 挿絵 が含まれている画像&#10;&#10;自動的に生成された説明">
                  <a:extLst>
                    <a:ext uri="{FF2B5EF4-FFF2-40B4-BE49-F238E27FC236}">
                      <a16:creationId xmlns:a16="http://schemas.microsoft.com/office/drawing/2014/main" id="{2F4589A9-B136-4CB4-A099-0ACACF1C02AC}"/>
                    </a:ext>
                  </a:extLst>
                </p:cNvPr>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57863" b="3024"/>
                <a:stretch/>
              </p:blipFill>
              <p:spPr>
                <a:xfrm flipH="1">
                  <a:off x="4679824" y="2864642"/>
                  <a:ext cx="910608" cy="1369687"/>
                </a:xfrm>
                <a:prstGeom prst="rect">
                  <a:avLst/>
                </a:prstGeom>
              </p:spPr>
            </p:pic>
          </p:grpSp>
        </p:grpSp>
      </p:grpSp>
      <p:sp>
        <p:nvSpPr>
          <p:cNvPr id="15"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156526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4" name="雲形吹き出し 3"/>
          <p:cNvSpPr/>
          <p:nvPr/>
        </p:nvSpPr>
        <p:spPr>
          <a:xfrm>
            <a:off x="2219617" y="3924760"/>
            <a:ext cx="4844884" cy="1512168"/>
          </a:xfrm>
          <a:prstGeom prst="cloudCallout">
            <a:avLst>
              <a:gd name="adj1" fmla="val 53170"/>
              <a:gd name="adj2" fmla="val -402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評価といえば</a:t>
            </a:r>
            <a:r>
              <a:rPr kumimoji="1" lang="en-US" altLang="ja-JP"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endPar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6" name="Picture 2" descr="サラリーマンの表情のイラスト「目がハート・疑問・居眠り・照れ ..."/>
          <p:cNvPicPr>
            <a:picLocks noChangeAspect="1" noChangeArrowheads="1"/>
          </p:cNvPicPr>
          <p:nvPr/>
        </p:nvPicPr>
        <p:blipFill>
          <a:blip r:embed="rId3">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6950052" y="3952843"/>
            <a:ext cx="1866900" cy="2447926"/>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467544" y="980728"/>
            <a:ext cx="8233672" cy="2592288"/>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評価と聞いてイメージすることは何ですか？</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2" name="図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8"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552704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女性会社員の表情のイラスト「目がハート・疑問・居眠り・照れ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4619" y="3947914"/>
            <a:ext cx="1857375"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雲形吹き出し 3"/>
          <p:cNvSpPr/>
          <p:nvPr/>
        </p:nvSpPr>
        <p:spPr>
          <a:xfrm>
            <a:off x="2981454" y="3852148"/>
            <a:ext cx="3816424" cy="1512168"/>
          </a:xfrm>
          <a:prstGeom prst="cloudCallout">
            <a:avLst>
              <a:gd name="adj1" fmla="val 57918"/>
              <a:gd name="adj2" fmla="val 161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何のため？</a:t>
            </a:r>
            <a:endPar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447710" y="992305"/>
            <a:ext cx="8233672" cy="2592288"/>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そもそも、道徳科の評価は</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何のためにするのでしょうか。</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126958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形吹き出し 3"/>
          <p:cNvSpPr/>
          <p:nvPr/>
        </p:nvSpPr>
        <p:spPr>
          <a:xfrm>
            <a:off x="4099035" y="3676102"/>
            <a:ext cx="2604250" cy="1512168"/>
          </a:xfrm>
          <a:prstGeom prst="cloudCallout">
            <a:avLst>
              <a:gd name="adj1" fmla="val 60568"/>
              <a:gd name="adj2" fmla="val -101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いつ？</a:t>
            </a:r>
            <a:endPar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447710" y="992305"/>
            <a:ext cx="8233672" cy="2592288"/>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道徳科の評価は</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いつするのでしょうか。</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7" name="Picture 2" descr="サラリーマンの表情のイラスト「目がハート・疑問・居眠り・照れ ..."/>
          <p:cNvPicPr>
            <a:picLocks noChangeAspect="1" noChangeArrowheads="1"/>
          </p:cNvPicPr>
          <p:nvPr/>
        </p:nvPicPr>
        <p:blipFill>
          <a:blip r:embed="rId4">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6950052" y="3952843"/>
            <a:ext cx="1866900" cy="2447926"/>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182211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形吹き出し 3"/>
          <p:cNvSpPr/>
          <p:nvPr/>
        </p:nvSpPr>
        <p:spPr>
          <a:xfrm>
            <a:off x="2499069" y="3938414"/>
            <a:ext cx="4221342" cy="2148877"/>
          </a:xfrm>
          <a:prstGeom prst="cloudCallout">
            <a:avLst>
              <a:gd name="adj1" fmla="val 61806"/>
              <a:gd name="adj2" fmla="val -346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何を、どのように評価するか知りたいな。</a:t>
            </a:r>
            <a:endPar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447710" y="918267"/>
            <a:ext cx="8233672" cy="2592288"/>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道徳科の評価において基本と</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なることを確認していきましょう。</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2" name="図 1"/>
          <p:cNvPicPr>
            <a:picLocks noChangeAspect="1"/>
          </p:cNvPicPr>
          <p:nvPr/>
        </p:nvPicPr>
        <p:blipFill>
          <a:blip r:embed="rId4">
            <a:clrChange>
              <a:clrFrom>
                <a:srgbClr val="FFFFFF"/>
              </a:clrFrom>
              <a:clrTo>
                <a:srgbClr val="FFFFFF">
                  <a:alpha val="0"/>
                </a:srgbClr>
              </a:clrTo>
            </a:clrChange>
          </a:blip>
          <a:stretch>
            <a:fillRect/>
          </a:stretch>
        </p:blipFill>
        <p:spPr>
          <a:xfrm flipH="1">
            <a:off x="7205007" y="3833911"/>
            <a:ext cx="1476375" cy="2486025"/>
          </a:xfrm>
          <a:prstGeom prst="rect">
            <a:avLst/>
          </a:prstGeom>
        </p:spPr>
      </p:pic>
      <p:sp>
        <p:nvSpPr>
          <p:cNvPr id="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334469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68867" y="1374933"/>
            <a:ext cx="3458493"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学校生活の中で見られた道徳的実践（行動等）</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6146" name="Picture 2" descr="サラリーマンの表情のイラスト「目がハート・疑問・居眠り・照れ ..."/>
          <p:cNvPicPr>
            <a:picLocks noChangeAspect="1" noChangeArrowheads="1"/>
          </p:cNvPicPr>
          <p:nvPr/>
        </p:nvPicPr>
        <p:blipFill>
          <a:blip r:embed="rId3">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3631096" y="3628829"/>
            <a:ext cx="1866900" cy="244792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251520" y="4701075"/>
            <a:ext cx="3458493" cy="1200329"/>
          </a:xfrm>
          <a:prstGeom prst="rect">
            <a:avLst/>
          </a:prstGeom>
          <a:solidFill>
            <a:schemeClr val="bg1"/>
          </a:solidFill>
          <a:ln w="57150">
            <a:solidFill>
              <a:schemeClr val="accent4">
                <a:lumMod val="40000"/>
                <a:lumOff val="6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rPr>
              <a:t>総合所見</a:t>
            </a:r>
            <a:endParaRPr kumimoji="1" lang="en-US" altLang="ja-JP" sz="36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rPr>
              <a:t>行動の記録</a:t>
            </a:r>
            <a:endParaRPr kumimoji="1" lang="en-US" altLang="ja-JP" sz="36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正方形/長方形 10"/>
          <p:cNvSpPr/>
          <p:nvPr/>
        </p:nvSpPr>
        <p:spPr>
          <a:xfrm>
            <a:off x="4572000" y="1407590"/>
            <a:ext cx="432048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sng"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道徳の授業における</a:t>
            </a: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学習状況や道徳性に係る成長の様子についての評価</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下矢印 2"/>
          <p:cNvSpPr/>
          <p:nvPr/>
        </p:nvSpPr>
        <p:spPr>
          <a:xfrm>
            <a:off x="1584468" y="3715914"/>
            <a:ext cx="827292" cy="977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下矢印 11"/>
          <p:cNvSpPr/>
          <p:nvPr/>
        </p:nvSpPr>
        <p:spPr>
          <a:xfrm>
            <a:off x="6457134" y="3715914"/>
            <a:ext cx="827292" cy="977474"/>
          </a:xfrm>
          <a:prstGeom prst="downArrow">
            <a:avLst/>
          </a:prstGeom>
          <a:solidFill>
            <a:srgbClr val="FFC0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5433987" y="4693388"/>
            <a:ext cx="3458493" cy="1200329"/>
          </a:xfrm>
          <a:prstGeom prst="rect">
            <a:avLst/>
          </a:prstGeom>
          <a:solidFill>
            <a:schemeClr val="bg1"/>
          </a:solidFill>
          <a:ln w="57150">
            <a:solidFill>
              <a:schemeClr val="accent2">
                <a:lumMod val="40000"/>
                <a:lumOff val="6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rPr>
              <a:t>道徳科の</a:t>
            </a:r>
            <a:endParaRPr kumimoji="1" lang="en-US" altLang="ja-JP" sz="36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rPr>
              <a:t>評価</a:t>
            </a:r>
            <a:endParaRPr kumimoji="1" lang="en-US" altLang="ja-JP" sz="36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4" name="テキスト ボックス 13"/>
          <p:cNvSpPr txBox="1"/>
          <p:nvPr/>
        </p:nvSpPr>
        <p:spPr>
          <a:xfrm flipH="1">
            <a:off x="219732" y="6191430"/>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5"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16" name="Picture 2" descr="https://web.pref.hyogo.lg.jp/kk03/documents/118.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6282" y="568880"/>
            <a:ext cx="906198" cy="929349"/>
          </a:xfrm>
          <a:prstGeom prst="rect">
            <a:avLst/>
          </a:prstGeom>
          <a:noFill/>
          <a:extLst>
            <a:ext uri="{909E8E84-426E-40DD-AFC4-6F175D3DCCD1}">
              <a14:hiddenFill xmlns:a14="http://schemas.microsoft.com/office/drawing/2010/main">
                <a:solidFill>
                  <a:srgbClr val="FFFFFF"/>
                </a:solidFill>
              </a14:hiddenFill>
            </a:ext>
          </a:extLst>
        </p:spPr>
      </p:pic>
      <p:sp>
        <p:nvSpPr>
          <p:cNvPr id="17"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82400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3" grpId="0" animBg="1"/>
      <p:bldP spid="12" grpId="0" animBg="1"/>
      <p:bldP spid="13" grpId="0" animBg="1"/>
    </p:bld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3956</TotalTime>
  <Words>3845</Words>
  <Application>Microsoft Office PowerPoint</Application>
  <PresentationFormat>画面に合わせる (4:3)</PresentationFormat>
  <Paragraphs>367</Paragraphs>
  <Slides>25</Slides>
  <Notes>23</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25</vt:i4>
      </vt:variant>
    </vt:vector>
  </HeadingPairs>
  <TitlesOfParts>
    <vt:vector size="42" baseType="lpstr">
      <vt:lpstr>BIZ UDPゴシック</vt:lpstr>
      <vt:lpstr>HG丸ｺﾞｼｯｸM-PRO</vt:lpstr>
      <vt:lpstr>Meiryo UI</vt:lpstr>
      <vt:lpstr>ＭＳ Ｐゴシック</vt:lpstr>
      <vt:lpstr>UD デジタル 教科書体 N-B</vt:lpstr>
      <vt:lpstr>UD デジタル 教科書体 NK-B</vt:lpstr>
      <vt:lpstr>UD デジタル 教科書体 NK-R</vt:lpstr>
      <vt:lpstr>UD デジタル 教科書体 NP-B</vt:lpstr>
      <vt:lpstr>UD デジタル 教科書体 NP-R</vt:lpstr>
      <vt:lpstr>UD デジタル 教科書体 N-R</vt:lpstr>
      <vt:lpstr>游ゴシック</vt:lpstr>
      <vt:lpstr>游明朝</vt:lpstr>
      <vt:lpstr>Arial</vt:lpstr>
      <vt:lpstr>Calibri</vt:lpstr>
      <vt:lpstr>Times New Roman</vt:lpstr>
      <vt:lpstr>Wingdings</vt:lpstr>
      <vt:lpstr>1_blank</vt:lpstr>
      <vt:lpstr>「子どもの学びの姿」に照らして考える 道徳科研修プログラム 　研修資料の活用方法について 【利用上の留意点①】 </vt:lpstr>
      <vt:lpstr>「子どもの学びの姿」に照らして考える 道徳科研修プログラム 　研修資料の活用方法について 【利用上の留意点②】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平野　雅子</dc:creator>
  <cp:lastModifiedBy>平野　雅子</cp:lastModifiedBy>
  <cp:revision>377</cp:revision>
  <cp:lastPrinted>2023-03-16T02:39:16Z</cp:lastPrinted>
  <dcterms:created xsi:type="dcterms:W3CDTF">2023-01-22T23:34:42Z</dcterms:created>
  <dcterms:modified xsi:type="dcterms:W3CDTF">2023-03-17T05:48:24Z</dcterms:modified>
</cp:coreProperties>
</file>